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2"/>
  </p:notesMasterIdLst>
  <p:sldIdLst>
    <p:sldId id="259" r:id="rId2"/>
    <p:sldId id="311" r:id="rId3"/>
    <p:sldId id="312" r:id="rId4"/>
    <p:sldId id="313" r:id="rId5"/>
    <p:sldId id="277" r:id="rId6"/>
    <p:sldId id="286" r:id="rId7"/>
    <p:sldId id="287" r:id="rId8"/>
    <p:sldId id="314" r:id="rId9"/>
    <p:sldId id="278" r:id="rId10"/>
    <p:sldId id="283" r:id="rId11"/>
    <p:sldId id="294" r:id="rId12"/>
    <p:sldId id="315" r:id="rId13"/>
    <p:sldId id="316" r:id="rId14"/>
    <p:sldId id="317" r:id="rId15"/>
    <p:sldId id="318" r:id="rId16"/>
    <p:sldId id="319" r:id="rId17"/>
    <p:sldId id="320" r:id="rId18"/>
    <p:sldId id="321" r:id="rId19"/>
    <p:sldId id="295" r:id="rId20"/>
    <p:sldId id="366" r:id="rId21"/>
    <p:sldId id="323" r:id="rId22"/>
    <p:sldId id="324" r:id="rId23"/>
    <p:sldId id="325" r:id="rId24"/>
    <p:sldId id="326" r:id="rId25"/>
    <p:sldId id="327" r:id="rId26"/>
    <p:sldId id="328" r:id="rId27"/>
    <p:sldId id="329" r:id="rId28"/>
    <p:sldId id="330" r:id="rId29"/>
    <p:sldId id="331" r:id="rId30"/>
    <p:sldId id="332" r:id="rId31"/>
    <p:sldId id="334" r:id="rId32"/>
    <p:sldId id="333" r:id="rId33"/>
    <p:sldId id="335" r:id="rId34"/>
    <p:sldId id="336" r:id="rId35"/>
    <p:sldId id="337" r:id="rId36"/>
    <p:sldId id="338" r:id="rId37"/>
    <p:sldId id="339" r:id="rId38"/>
    <p:sldId id="340" r:id="rId39"/>
    <p:sldId id="342" r:id="rId40"/>
    <p:sldId id="367" r:id="rId41"/>
    <p:sldId id="292" r:id="rId42"/>
    <p:sldId id="344" r:id="rId43"/>
    <p:sldId id="345" r:id="rId44"/>
    <p:sldId id="296" r:id="rId45"/>
    <p:sldId id="346" r:id="rId46"/>
    <p:sldId id="297" r:id="rId47"/>
    <p:sldId id="347" r:id="rId48"/>
    <p:sldId id="298" r:id="rId49"/>
    <p:sldId id="348" r:id="rId50"/>
    <p:sldId id="299" r:id="rId51"/>
    <p:sldId id="349" r:id="rId52"/>
    <p:sldId id="300" r:id="rId53"/>
    <p:sldId id="350" r:id="rId54"/>
    <p:sldId id="351" r:id="rId55"/>
    <p:sldId id="301" r:id="rId56"/>
    <p:sldId id="341" r:id="rId57"/>
    <p:sldId id="293" r:id="rId58"/>
    <p:sldId id="353" r:id="rId59"/>
    <p:sldId id="354" r:id="rId60"/>
    <p:sldId id="355" r:id="rId61"/>
    <p:sldId id="352" r:id="rId62"/>
    <p:sldId id="356" r:id="rId63"/>
    <p:sldId id="357" r:id="rId64"/>
    <p:sldId id="358" r:id="rId65"/>
    <p:sldId id="359" r:id="rId66"/>
    <p:sldId id="360" r:id="rId67"/>
    <p:sldId id="361" r:id="rId68"/>
    <p:sldId id="362" r:id="rId69"/>
    <p:sldId id="363" r:id="rId70"/>
    <p:sldId id="365" r:id="rId71"/>
  </p:sldIdLst>
  <p:sldSz cx="10080625" cy="5670550"/>
  <p:notesSz cx="7772400" cy="100584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EE3"/>
    <a:srgbClr val="ECF0E6"/>
    <a:srgbClr val="EFF3EB"/>
    <a:srgbClr val="F5F8F2"/>
    <a:srgbClr val="E88F25"/>
    <a:srgbClr val="0D519C"/>
    <a:srgbClr val="E98E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Stile chiaro 1 - Colore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66" autoAdjust="0"/>
    <p:restoredTop sz="78934" autoAdjust="0"/>
  </p:normalViewPr>
  <p:slideViewPr>
    <p:cSldViewPr snapToGrid="0">
      <p:cViewPr varScale="1">
        <p:scale>
          <a:sx n="37" d="100"/>
          <a:sy n="37" d="100"/>
        </p:scale>
        <p:origin x="45" y="346"/>
      </p:cViewPr>
      <p:guideLst/>
    </p:cSldViewPr>
  </p:slideViewPr>
  <p:notesTextViewPr>
    <p:cViewPr>
      <p:scale>
        <a:sx n="1" d="1"/>
        <a:sy n="1" d="1"/>
      </p:scale>
      <p:origin x="0" y="0"/>
    </p:cViewPr>
  </p:notesTextViewPr>
  <p:notesViewPr>
    <p:cSldViewPr snapToGrid="0">
      <p:cViewPr varScale="1">
        <p:scale>
          <a:sx n="68" d="100"/>
          <a:sy n="68" d="100"/>
        </p:scale>
        <p:origin x="2727" y="4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3368675" cy="504825"/>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4402138" y="0"/>
            <a:ext cx="3368675" cy="504825"/>
          </a:xfrm>
          <a:prstGeom prst="rect">
            <a:avLst/>
          </a:prstGeom>
        </p:spPr>
        <p:txBody>
          <a:bodyPr vert="horz" lIns="91440" tIns="45720" rIns="91440" bIns="45720" rtlCol="0"/>
          <a:lstStyle>
            <a:lvl1pPr algn="r">
              <a:defRPr sz="1200"/>
            </a:lvl1pPr>
          </a:lstStyle>
          <a:p>
            <a:fld id="{945E8158-72FE-481B-B95F-CA8C00829C48}" type="datetimeFigureOut">
              <a:rPr lang="it-IT" smtClean="0"/>
              <a:t>28/04/2025</a:t>
            </a:fld>
            <a:endParaRPr lang="it-IT"/>
          </a:p>
        </p:txBody>
      </p:sp>
      <p:sp>
        <p:nvSpPr>
          <p:cNvPr id="4" name="Segnaposto immagine diapositiva 3"/>
          <p:cNvSpPr>
            <a:spLocks noGrp="1" noRot="1" noChangeAspect="1"/>
          </p:cNvSpPr>
          <p:nvPr>
            <p:ph type="sldImg" idx="2"/>
          </p:nvPr>
        </p:nvSpPr>
        <p:spPr>
          <a:xfrm>
            <a:off x="869950" y="1257300"/>
            <a:ext cx="6032500" cy="3394075"/>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777875" y="4840288"/>
            <a:ext cx="6216650" cy="3960812"/>
          </a:xfrm>
          <a:prstGeom prst="rect">
            <a:avLst/>
          </a:prstGeom>
        </p:spPr>
        <p:txBody>
          <a:bodyPr vert="horz" lIns="91440" tIns="45720" rIns="91440" bIns="45720" rtlCol="0"/>
          <a:lstStyle/>
          <a:p>
            <a:pPr lvl="0"/>
            <a:r>
              <a:rPr lang="it-IT"/>
              <a:t>Haga clic para modificar el texto del esquema</a:t>
            </a:r>
          </a:p>
          <a:p>
            <a:pPr lvl="1"/>
            <a:r>
              <a:rPr lang="it-IT"/>
              <a:t>Segundo nivel</a:t>
            </a:r>
          </a:p>
          <a:p>
            <a:pPr lvl="2"/>
            <a:r>
              <a:rPr lang="it-IT"/>
              <a:t>Terzo livello</a:t>
            </a:r>
          </a:p>
          <a:p>
            <a:pPr lvl="3"/>
            <a:r>
              <a:rPr lang="it-IT"/>
              <a:t>Cuarto nivel</a:t>
            </a:r>
          </a:p>
          <a:p>
            <a:pPr lvl="4"/>
            <a:r>
              <a:rPr lang="it-IT"/>
              <a:t>Quinto nivel</a:t>
            </a:r>
          </a:p>
        </p:txBody>
      </p:sp>
      <p:sp>
        <p:nvSpPr>
          <p:cNvPr id="6" name="Segnaposto piè di pagina 5"/>
          <p:cNvSpPr>
            <a:spLocks noGrp="1"/>
          </p:cNvSpPr>
          <p:nvPr>
            <p:ph type="ftr" sz="quarter" idx="4"/>
          </p:nvPr>
        </p:nvSpPr>
        <p:spPr>
          <a:xfrm>
            <a:off x="0" y="9553575"/>
            <a:ext cx="3368675" cy="504825"/>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4402138" y="9553575"/>
            <a:ext cx="3368675" cy="504825"/>
          </a:xfrm>
          <a:prstGeom prst="rect">
            <a:avLst/>
          </a:prstGeom>
        </p:spPr>
        <p:txBody>
          <a:bodyPr vert="horz" lIns="91440" tIns="45720" rIns="91440" bIns="45720" rtlCol="0" anchor="b"/>
          <a:lstStyle>
            <a:lvl1pPr algn="r">
              <a:defRPr sz="1200"/>
            </a:lvl1pPr>
          </a:lstStyle>
          <a:p>
            <a:fld id="{696BBB44-F13C-4C4D-B449-73733CECACD6}" type="slidenum">
              <a:rPr lang="it-IT" smtClean="0"/>
              <a:t>‹N›</a:t>
            </a:fld>
            <a:endParaRPr lang="it-IT"/>
          </a:p>
        </p:txBody>
      </p:sp>
    </p:spTree>
    <p:extLst>
      <p:ext uri="{BB962C8B-B14F-4D97-AF65-F5344CB8AC3E}">
        <p14:creationId xmlns:p14="http://schemas.microsoft.com/office/powerpoint/2010/main" val="22390057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696BBB44-F13C-4C4D-B449-73733CECACD6}" type="slidenum">
              <a:rPr lang="it-IT" smtClean="0"/>
              <a:t>1</a:t>
            </a:fld>
            <a:endParaRPr lang="it-IT"/>
          </a:p>
        </p:txBody>
      </p:sp>
    </p:spTree>
    <p:extLst>
      <p:ext uri="{BB962C8B-B14F-4D97-AF65-F5344CB8AC3E}">
        <p14:creationId xmlns:p14="http://schemas.microsoft.com/office/powerpoint/2010/main" val="7563125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2BF896-171C-B60D-FFC3-7B283BFF55A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CB96CDD-A171-07B4-816C-E87645F42353}"/>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59AD9E2-28BB-0A03-7A6E-1F16C127534C}"/>
              </a:ext>
            </a:extLst>
          </p:cNvPr>
          <p:cNvSpPr>
            <a:spLocks noGrp="1"/>
          </p:cNvSpPr>
          <p:nvPr>
            <p:ph type="body" idx="1"/>
          </p:nvPr>
        </p:nvSpPr>
        <p:spPr/>
        <p:txBody>
          <a:bodyPr/>
          <a:lstStyle/>
          <a:p>
            <a:r>
              <a:rPr lang="it-IT" dirty="0"/>
              <a:t>Y tras </a:t>
            </a:r>
            <a:r>
              <a:rPr lang="it-IT" dirty="0" err="1"/>
              <a:t>la </a:t>
            </a:r>
            <a:r>
              <a:rPr lang="it-IT" dirty="0"/>
              <a:t>formación de hoy sabemos con certeza </a:t>
            </a:r>
            <a:r>
              <a:rPr lang="it-IT" b="1" dirty="0" err="1"/>
              <a:t>que se trata de un tema complejo</a:t>
            </a:r>
            <a:r>
              <a:rPr lang="it-IT" dirty="0"/>
              <a:t>, </a:t>
            </a:r>
            <a:r>
              <a:rPr lang="it-IT" dirty="0" err="1"/>
              <a:t>especialmente </a:t>
            </a:r>
            <a:r>
              <a:rPr lang="it-IT" dirty="0"/>
              <a:t>para los jóvenes.</a:t>
            </a:r>
          </a:p>
          <a:p>
            <a:r>
              <a:rPr lang="it-IT" dirty="0"/>
              <a:t>En Estados Unidos, </a:t>
            </a:r>
            <a:r>
              <a:rPr lang="it-IT" dirty="0" err="1"/>
              <a:t>por ejemplo</a:t>
            </a:r>
            <a:r>
              <a:rPr lang="it-IT" dirty="0"/>
              <a:t>, uno o </a:t>
            </a:r>
            <a:r>
              <a:rPr lang="it-IT" dirty="0" err="1"/>
              <a:t>dos </a:t>
            </a:r>
            <a:r>
              <a:rPr lang="it-IT" dirty="0"/>
              <a:t>de cada </a:t>
            </a:r>
            <a:r>
              <a:rPr lang="it-IT" dirty="0" err="1"/>
              <a:t>cien estudiantes tienen </a:t>
            </a:r>
            <a:r>
              <a:rPr lang="it-IT" dirty="0"/>
              <a:t>problemas de DE, y </a:t>
            </a:r>
            <a:r>
              <a:rPr lang="it-IT" dirty="0" err="1"/>
              <a:t>sólo </a:t>
            </a:r>
            <a:r>
              <a:rPr lang="it-IT" dirty="0"/>
              <a:t>el 4% de las mujeres </a:t>
            </a:r>
            <a:r>
              <a:rPr lang="it-IT" dirty="0" err="1"/>
              <a:t>de </a:t>
            </a:r>
            <a:r>
              <a:rPr lang="it-IT" dirty="0"/>
              <a:t>todo el mundo </a:t>
            </a:r>
            <a:r>
              <a:rPr lang="it-IT" dirty="0" err="1"/>
              <a:t>se</a:t>
            </a:r>
            <a:r>
              <a:rPr lang="it-IT" dirty="0"/>
              <a:t> </a:t>
            </a:r>
            <a:r>
              <a:rPr lang="it-IT" dirty="0" err="1"/>
              <a:t>consideran </a:t>
            </a:r>
            <a:r>
              <a:rPr lang="it-IT" dirty="0"/>
              <a:t>bellas.</a:t>
            </a:r>
          </a:p>
          <a:p>
            <a:r>
              <a:rPr lang="it-IT" dirty="0"/>
              <a:t>En </a:t>
            </a:r>
            <a:r>
              <a:rPr lang="it-IT" dirty="0" err="1"/>
              <a:t>otro </a:t>
            </a:r>
            <a:r>
              <a:rPr lang="it-IT" dirty="0"/>
              <a:t>estudio realizado con más de </a:t>
            </a:r>
            <a:r>
              <a:rPr lang="it-IT" dirty="0" err="1"/>
              <a:t>mil doscientos adolescentes</a:t>
            </a:r>
            <a:r>
              <a:rPr lang="it-IT" dirty="0"/>
              <a:t>, </a:t>
            </a:r>
            <a:r>
              <a:rPr lang="it-IT" dirty="0" err="1"/>
              <a:t>alrededor del </a:t>
            </a:r>
            <a:r>
              <a:rPr lang="it-IT" dirty="0"/>
              <a:t>72% de </a:t>
            </a:r>
            <a:r>
              <a:rPr lang="it-IT" dirty="0" err="1"/>
              <a:t>ellos afirmaron sentir una tremenda </a:t>
            </a:r>
            <a:r>
              <a:rPr lang="it-IT" dirty="0"/>
              <a:t>presión por ser guapos.</a:t>
            </a:r>
          </a:p>
          <a:p>
            <a:r>
              <a:rPr lang="it-IT" dirty="0" err="1"/>
              <a:t>Sólo </a:t>
            </a:r>
            <a:r>
              <a:rPr lang="it-IT" dirty="0"/>
              <a:t>el 11% de las chicas de todo el mundo </a:t>
            </a:r>
            <a:r>
              <a:rPr lang="it-IT" dirty="0" err="1"/>
              <a:t>se sienten cómodas utilizando </a:t>
            </a:r>
            <a:r>
              <a:rPr lang="it-IT" dirty="0"/>
              <a:t>el término bello </a:t>
            </a:r>
            <a:r>
              <a:rPr lang="it-IT" dirty="0" err="1"/>
              <a:t>para describir su </a:t>
            </a:r>
            <a:r>
              <a:rPr lang="it-IT" dirty="0"/>
              <a:t>aspecto.</a:t>
            </a:r>
          </a:p>
          <a:p>
            <a:r>
              <a:rPr lang="it-IT" dirty="0"/>
              <a:t>Y, por </a:t>
            </a:r>
            <a:r>
              <a:rPr lang="it-IT" dirty="0" err="1"/>
              <a:t>supuesto</a:t>
            </a:r>
            <a:r>
              <a:rPr lang="it-IT" dirty="0"/>
              <a:t>, </a:t>
            </a:r>
            <a:r>
              <a:rPr lang="it-IT" dirty="0" err="1"/>
              <a:t>hay un aumento </a:t>
            </a:r>
            <a:r>
              <a:rPr lang="it-IT" dirty="0"/>
              <a:t>universal de la presión por la belleza y una </a:t>
            </a:r>
            <a:r>
              <a:rPr lang="it-IT" dirty="0" err="1"/>
              <a:t>disminución </a:t>
            </a:r>
            <a:r>
              <a:rPr lang="it-IT" dirty="0"/>
              <a:t>de la confianza de las niñas </a:t>
            </a:r>
            <a:r>
              <a:rPr lang="it-IT" dirty="0" err="1"/>
              <a:t>a medida que crecen</a:t>
            </a:r>
            <a:r>
              <a:rPr lang="it-IT" dirty="0"/>
              <a:t>.</a:t>
            </a:r>
          </a:p>
        </p:txBody>
      </p:sp>
      <p:sp>
        <p:nvSpPr>
          <p:cNvPr id="4" name="Segnaposto numero diapositiva 3">
            <a:extLst>
              <a:ext uri="{FF2B5EF4-FFF2-40B4-BE49-F238E27FC236}">
                <a16:creationId xmlns:a16="http://schemas.microsoft.com/office/drawing/2014/main" id="{943C285B-8C13-1530-17E5-C1610552CAE3}"/>
              </a:ext>
            </a:extLst>
          </p:cNvPr>
          <p:cNvSpPr>
            <a:spLocks noGrp="1"/>
          </p:cNvSpPr>
          <p:nvPr>
            <p:ph type="sldNum" sz="quarter" idx="5"/>
          </p:nvPr>
        </p:nvSpPr>
        <p:spPr/>
        <p:txBody>
          <a:bodyPr/>
          <a:lstStyle/>
          <a:p>
            <a:fld id="{696BBB44-F13C-4C4D-B449-73733CECACD6}" type="slidenum">
              <a:rPr lang="it-IT" smtClean="0"/>
              <a:t>10</a:t>
            </a:fld>
            <a:endParaRPr lang="it-IT"/>
          </a:p>
        </p:txBody>
      </p:sp>
    </p:spTree>
    <p:extLst>
      <p:ext uri="{BB962C8B-B14F-4D97-AF65-F5344CB8AC3E}">
        <p14:creationId xmlns:p14="http://schemas.microsoft.com/office/powerpoint/2010/main" val="159493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38C661-CE50-3704-AC7C-29CB42249EF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10878DD-53CB-2306-280F-9AFA949BD53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F97B8ED2-4471-A8C3-DFD1-84059C04FC8A}"/>
              </a:ext>
            </a:extLst>
          </p:cNvPr>
          <p:cNvSpPr>
            <a:spLocks noGrp="1"/>
          </p:cNvSpPr>
          <p:nvPr>
            <p:ph type="body" idx="1"/>
          </p:nvPr>
        </p:nvSpPr>
        <p:spPr/>
        <p:txBody>
          <a:bodyPr/>
          <a:lstStyle/>
          <a:p>
            <a:r>
              <a:rPr lang="it-IT" dirty="0"/>
              <a:t>Pero cabe </a:t>
            </a:r>
            <a:r>
              <a:rPr lang="it-IT" dirty="0" err="1"/>
              <a:t>preguntarse</a:t>
            </a:r>
            <a:r>
              <a:rPr lang="it-IT" dirty="0"/>
              <a:t>: </a:t>
            </a:r>
            <a:r>
              <a:rPr lang="it-IT" dirty="0" err="1"/>
              <a:t>¿qué influye en </a:t>
            </a:r>
            <a:r>
              <a:rPr lang="it-IT" dirty="0"/>
              <a:t>la imagen corporal?</a:t>
            </a:r>
          </a:p>
          <a:p>
            <a:r>
              <a:rPr lang="en-US" b="1" dirty="0"/>
              <a:t>Está determinada </a:t>
            </a:r>
            <a:r>
              <a:rPr lang="en-US" dirty="0"/>
              <a:t>por diversos factores, como las expectativas sociales, las experiencias personales y el bienestar psicológico.</a:t>
            </a:r>
            <a:endParaRPr lang="it-IT" dirty="0"/>
          </a:p>
        </p:txBody>
      </p:sp>
      <p:sp>
        <p:nvSpPr>
          <p:cNvPr id="4" name="Segnaposto numero diapositiva 3">
            <a:extLst>
              <a:ext uri="{FF2B5EF4-FFF2-40B4-BE49-F238E27FC236}">
                <a16:creationId xmlns:a16="http://schemas.microsoft.com/office/drawing/2014/main" id="{CB59F028-F9D5-4BC0-10A9-1B3261C10F8A}"/>
              </a:ext>
            </a:extLst>
          </p:cNvPr>
          <p:cNvSpPr>
            <a:spLocks noGrp="1"/>
          </p:cNvSpPr>
          <p:nvPr>
            <p:ph type="sldNum" sz="quarter" idx="5"/>
          </p:nvPr>
        </p:nvSpPr>
        <p:spPr/>
        <p:txBody>
          <a:bodyPr/>
          <a:lstStyle/>
          <a:p>
            <a:fld id="{696BBB44-F13C-4C4D-B449-73733CECACD6}" type="slidenum">
              <a:rPr lang="it-IT" smtClean="0"/>
              <a:t>11</a:t>
            </a:fld>
            <a:endParaRPr lang="it-IT"/>
          </a:p>
        </p:txBody>
      </p:sp>
    </p:spTree>
    <p:extLst>
      <p:ext uri="{BB962C8B-B14F-4D97-AF65-F5344CB8AC3E}">
        <p14:creationId xmlns:p14="http://schemas.microsoft.com/office/powerpoint/2010/main" val="3035514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C42098-31B1-664B-FD1E-36AD933B5EC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846B447-3ED2-9F19-8972-8A78DC895AB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B6E0F21C-8402-ED8E-E80E-731C99E6005B}"/>
              </a:ext>
            </a:extLst>
          </p:cNvPr>
          <p:cNvSpPr>
            <a:spLocks noGrp="1"/>
          </p:cNvSpPr>
          <p:nvPr>
            <p:ph type="body" idx="1"/>
          </p:nvPr>
        </p:nvSpPr>
        <p:spPr/>
        <p:txBody>
          <a:bodyPr/>
          <a:lstStyle/>
          <a:p>
            <a:r>
              <a:rPr lang="en-US" dirty="0"/>
              <a:t>Nuestra historia personal tiene un enorme impacto en cómo nos vemos a nosotros mismos. Basta una broma negativa en la adolescencia para desencadenar una eterna comparación con la imagen del espejo</a:t>
            </a:r>
            <a:endParaRPr lang="it-IT" dirty="0"/>
          </a:p>
        </p:txBody>
      </p:sp>
      <p:sp>
        <p:nvSpPr>
          <p:cNvPr id="4" name="Segnaposto numero diapositiva 3">
            <a:extLst>
              <a:ext uri="{FF2B5EF4-FFF2-40B4-BE49-F238E27FC236}">
                <a16:creationId xmlns:a16="http://schemas.microsoft.com/office/drawing/2014/main" id="{FDAC71D7-E45F-EB80-685F-4F224927958B}"/>
              </a:ext>
            </a:extLst>
          </p:cNvPr>
          <p:cNvSpPr>
            <a:spLocks noGrp="1"/>
          </p:cNvSpPr>
          <p:nvPr>
            <p:ph type="sldNum" sz="quarter" idx="5"/>
          </p:nvPr>
        </p:nvSpPr>
        <p:spPr/>
        <p:txBody>
          <a:bodyPr/>
          <a:lstStyle/>
          <a:p>
            <a:fld id="{696BBB44-F13C-4C4D-B449-73733CECACD6}" type="slidenum">
              <a:rPr lang="it-IT" smtClean="0"/>
              <a:t>12</a:t>
            </a:fld>
            <a:endParaRPr lang="it-IT"/>
          </a:p>
        </p:txBody>
      </p:sp>
    </p:spTree>
    <p:extLst>
      <p:ext uri="{BB962C8B-B14F-4D97-AF65-F5344CB8AC3E}">
        <p14:creationId xmlns:p14="http://schemas.microsoft.com/office/powerpoint/2010/main" val="12342838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E77E9-8264-3627-A11D-ACD44DB2012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D5F40A1-9F85-4B10-D297-02E991BEEEF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B73DB5E-86A4-C9D6-D587-F8C8C41898A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Una madre muy estricta con la alimentación o un padre que siempre hace hincapié en el "cuerpo perfecto" pueden afectar profundamente a la autopercepción.</a:t>
            </a:r>
            <a:endParaRPr lang="it-IT" dirty="0"/>
          </a:p>
        </p:txBody>
      </p:sp>
      <p:sp>
        <p:nvSpPr>
          <p:cNvPr id="4" name="Segnaposto numero diapositiva 3">
            <a:extLst>
              <a:ext uri="{FF2B5EF4-FFF2-40B4-BE49-F238E27FC236}">
                <a16:creationId xmlns:a16="http://schemas.microsoft.com/office/drawing/2014/main" id="{D8E6AD0C-6D58-9371-96EF-8D2CC48B659E}"/>
              </a:ext>
            </a:extLst>
          </p:cNvPr>
          <p:cNvSpPr>
            <a:spLocks noGrp="1"/>
          </p:cNvSpPr>
          <p:nvPr>
            <p:ph type="sldNum" sz="quarter" idx="5"/>
          </p:nvPr>
        </p:nvSpPr>
        <p:spPr/>
        <p:txBody>
          <a:bodyPr/>
          <a:lstStyle/>
          <a:p>
            <a:fld id="{696BBB44-F13C-4C4D-B449-73733CECACD6}" type="slidenum">
              <a:rPr lang="it-IT" smtClean="0"/>
              <a:t>13</a:t>
            </a:fld>
            <a:endParaRPr lang="it-IT"/>
          </a:p>
        </p:txBody>
      </p:sp>
    </p:spTree>
    <p:extLst>
      <p:ext uri="{BB962C8B-B14F-4D97-AF65-F5344CB8AC3E}">
        <p14:creationId xmlns:p14="http://schemas.microsoft.com/office/powerpoint/2010/main" val="392456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510624-FC95-1A36-5362-EEBDC4CBEF6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64472CD-6C90-25DF-53CA-DC278AD9BA1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F5647ED-0399-EA4D-56C6-F6FCC1E4B211}"/>
              </a:ext>
            </a:extLst>
          </p:cNvPr>
          <p:cNvSpPr>
            <a:spLocks noGrp="1"/>
          </p:cNvSpPr>
          <p:nvPr>
            <p:ph type="body" idx="1"/>
          </p:nvPr>
        </p:nvSpPr>
        <p:spPr/>
        <p:txBody>
          <a:bodyPr/>
          <a:lstStyle/>
          <a:p>
            <a:r>
              <a:rPr lang="en-US" dirty="0"/>
              <a:t>Un chico que sólo recibe cumplidos cuando está esculpido aprenderá a utilizar su cuerpo como herramienta de aprobación. El juicio de los compañeros es poderoso.</a:t>
            </a:r>
            <a:endParaRPr lang="it-IT" dirty="0"/>
          </a:p>
        </p:txBody>
      </p:sp>
      <p:sp>
        <p:nvSpPr>
          <p:cNvPr id="4" name="Segnaposto numero diapositiva 3">
            <a:extLst>
              <a:ext uri="{FF2B5EF4-FFF2-40B4-BE49-F238E27FC236}">
                <a16:creationId xmlns:a16="http://schemas.microsoft.com/office/drawing/2014/main" id="{1BBF6BBB-786A-B20A-6ABE-9252A3EC5187}"/>
              </a:ext>
            </a:extLst>
          </p:cNvPr>
          <p:cNvSpPr>
            <a:spLocks noGrp="1"/>
          </p:cNvSpPr>
          <p:nvPr>
            <p:ph type="sldNum" sz="quarter" idx="5"/>
          </p:nvPr>
        </p:nvSpPr>
        <p:spPr/>
        <p:txBody>
          <a:bodyPr/>
          <a:lstStyle/>
          <a:p>
            <a:fld id="{696BBB44-F13C-4C4D-B449-73733CECACD6}" type="slidenum">
              <a:rPr lang="it-IT" smtClean="0"/>
              <a:t>14</a:t>
            </a:fld>
            <a:endParaRPr lang="it-IT"/>
          </a:p>
        </p:txBody>
      </p:sp>
    </p:spTree>
    <p:extLst>
      <p:ext uri="{BB962C8B-B14F-4D97-AF65-F5344CB8AC3E}">
        <p14:creationId xmlns:p14="http://schemas.microsoft.com/office/powerpoint/2010/main" val="1287391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CA717-1D98-2EE6-8917-F12D8DFB2D9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480FBE5-E6C7-9B3C-CADD-66DA1BA90256}"/>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FAA98655-3B52-B89C-2AD7-4C7762B6E97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Nos bombardean constantemente con ideales corporales casi inalcanzables, y esto ha sido siempre así para las chicas, y hoy se aplica también a los chicos. Y con el paso de los medios tradicionales, como la televisión, a los nuevos medios digitales, como las plataformas sociales y las aplicaciones, la situación no ha hecho más que empeorar.</a:t>
            </a:r>
          </a:p>
          <a:p>
            <a:endParaRPr lang="it-IT" dirty="0"/>
          </a:p>
        </p:txBody>
      </p:sp>
      <p:sp>
        <p:nvSpPr>
          <p:cNvPr id="4" name="Segnaposto numero diapositiva 3">
            <a:extLst>
              <a:ext uri="{FF2B5EF4-FFF2-40B4-BE49-F238E27FC236}">
                <a16:creationId xmlns:a16="http://schemas.microsoft.com/office/drawing/2014/main" id="{A72739C3-0392-BA22-B97D-EE76B110B3F2}"/>
              </a:ext>
            </a:extLst>
          </p:cNvPr>
          <p:cNvSpPr>
            <a:spLocks noGrp="1"/>
          </p:cNvSpPr>
          <p:nvPr>
            <p:ph type="sldNum" sz="quarter" idx="5"/>
          </p:nvPr>
        </p:nvSpPr>
        <p:spPr/>
        <p:txBody>
          <a:bodyPr/>
          <a:lstStyle/>
          <a:p>
            <a:fld id="{696BBB44-F13C-4C4D-B449-73733CECACD6}" type="slidenum">
              <a:rPr lang="it-IT" smtClean="0"/>
              <a:t>15</a:t>
            </a:fld>
            <a:endParaRPr lang="it-IT"/>
          </a:p>
        </p:txBody>
      </p:sp>
    </p:spTree>
    <p:extLst>
      <p:ext uri="{BB962C8B-B14F-4D97-AF65-F5344CB8AC3E}">
        <p14:creationId xmlns:p14="http://schemas.microsoft.com/office/powerpoint/2010/main" val="37332914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92231-E1B0-FFE0-7952-27D9052CCD6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3A07FDC-9A34-AF42-FB1C-55EEDCDD9104}"/>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E2CE82E6-8BD1-76CF-5CDB-EE1B15CC140C}"/>
              </a:ext>
            </a:extLst>
          </p:cNvPr>
          <p:cNvSpPr>
            <a:spLocks noGrp="1"/>
          </p:cNvSpPr>
          <p:nvPr>
            <p:ph type="body" idx="1"/>
          </p:nvPr>
        </p:nvSpPr>
        <p:spPr/>
        <p:txBody>
          <a:bodyPr/>
          <a:lstStyle/>
          <a:p>
            <a:r>
              <a:rPr lang="en-US" dirty="0"/>
              <a:t>A menudo pensamos que la disfunción eréctil es un problema femenino. En realidad, cada vez más chicos caen en la trampa de la musculatura compulsiva.</a:t>
            </a:r>
            <a:endParaRPr lang="it-IT" dirty="0"/>
          </a:p>
        </p:txBody>
      </p:sp>
      <p:sp>
        <p:nvSpPr>
          <p:cNvPr id="4" name="Segnaposto numero diapositiva 3">
            <a:extLst>
              <a:ext uri="{FF2B5EF4-FFF2-40B4-BE49-F238E27FC236}">
                <a16:creationId xmlns:a16="http://schemas.microsoft.com/office/drawing/2014/main" id="{4506120A-574C-FDE3-E46A-BBE0CEE6BE8A}"/>
              </a:ext>
            </a:extLst>
          </p:cNvPr>
          <p:cNvSpPr>
            <a:spLocks noGrp="1"/>
          </p:cNvSpPr>
          <p:nvPr>
            <p:ph type="sldNum" sz="quarter" idx="5"/>
          </p:nvPr>
        </p:nvSpPr>
        <p:spPr/>
        <p:txBody>
          <a:bodyPr/>
          <a:lstStyle/>
          <a:p>
            <a:fld id="{696BBB44-F13C-4C4D-B449-73733CECACD6}" type="slidenum">
              <a:rPr lang="it-IT" smtClean="0"/>
              <a:t>16</a:t>
            </a:fld>
            <a:endParaRPr lang="it-IT"/>
          </a:p>
        </p:txBody>
      </p:sp>
    </p:spTree>
    <p:extLst>
      <p:ext uri="{BB962C8B-B14F-4D97-AF65-F5344CB8AC3E}">
        <p14:creationId xmlns:p14="http://schemas.microsoft.com/office/powerpoint/2010/main" val="28242200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EFCF98-944D-EA07-3C1C-05B12D60EFA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4257D51-2C50-18E1-0377-0B34CEBD712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F9502A1-7E28-9353-2CC1-111476A5321E}"/>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646611BB-3F34-1F9F-4A8C-65EE35F004B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t>17</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482167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AE166-150A-D3F3-614C-E9E8728FA9B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43FFE7B-BE66-CBF6-E1D9-2716F099FC64}"/>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A5417094-85E2-60EA-BF6F-F82BE24AA91A}"/>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D76C24E7-2F0A-6EF4-E847-C15EA4F0343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t>18</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131968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49CB8F-DD65-F7F2-91C1-68D3ED26A3A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498FD9D-3CEE-A9FB-7DA8-DCE7E5C84422}"/>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AE1545D-2222-C86F-07BF-6DE886F53502}"/>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6A2612EA-08B2-5B03-F312-2036D49CF36B}"/>
              </a:ext>
            </a:extLst>
          </p:cNvPr>
          <p:cNvSpPr>
            <a:spLocks noGrp="1"/>
          </p:cNvSpPr>
          <p:nvPr>
            <p:ph type="sldNum" sz="quarter" idx="5"/>
          </p:nvPr>
        </p:nvSpPr>
        <p:spPr/>
        <p:txBody>
          <a:bodyPr/>
          <a:lstStyle/>
          <a:p>
            <a:fld id="{696BBB44-F13C-4C4D-B449-73733CECACD6}" type="slidenum">
              <a:rPr lang="it-IT" smtClean="0"/>
              <a:t>19</a:t>
            </a:fld>
            <a:endParaRPr lang="it-IT"/>
          </a:p>
        </p:txBody>
      </p:sp>
    </p:spTree>
    <p:extLst>
      <p:ext uri="{BB962C8B-B14F-4D97-AF65-F5344CB8AC3E}">
        <p14:creationId xmlns:p14="http://schemas.microsoft.com/office/powerpoint/2010/main" val="37892243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5CA36-42D0-5A2F-958B-586920453CB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BF343BC-D1AB-7F27-AB1F-350D3F05F11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0690668-A71B-034C-D0D5-28DF9771F8EC}"/>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4E07FEE1-AAC6-844D-A89B-C0386378706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t>2</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650484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C4ED4-922D-6D19-0AD1-3FFEAC29D79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9FD1DA1-0F06-0DB9-F1E9-101FEED3EC8C}"/>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A6CA4FC-762A-2989-49E5-C221E6AAA278}"/>
              </a:ext>
            </a:extLst>
          </p:cNvPr>
          <p:cNvSpPr>
            <a:spLocks noGrp="1"/>
          </p:cNvSpPr>
          <p:nvPr>
            <p:ph type="body" idx="1"/>
          </p:nvPr>
        </p:nvSpPr>
        <p:spPr/>
        <p:txBody>
          <a:bodyPr/>
          <a:lstStyle/>
          <a:p>
            <a:r>
              <a:rPr lang="it-IT" dirty="0"/>
              <a:t> Hagamos algunos </a:t>
            </a:r>
            <a:r>
              <a:rPr lang="it-IT" dirty="0" err="1"/>
              <a:t>ejemplos rápidos</a:t>
            </a:r>
            <a:r>
              <a:rPr lang="it-IT" dirty="0"/>
              <a:t>, sólo para </a:t>
            </a:r>
            <a:r>
              <a:rPr lang="it-IT" dirty="0" err="1"/>
              <a:t>entrar en </a:t>
            </a:r>
            <a:r>
              <a:rPr lang="it-IT" dirty="0"/>
              <a:t>calor </a:t>
            </a:r>
            <a:r>
              <a:rPr lang="it-IT" dirty="0" err="1"/>
              <a:t>antes de nuestra </a:t>
            </a:r>
            <a:r>
              <a:rPr lang="it-IT" dirty="0"/>
              <a:t>sesión práctica de </a:t>
            </a:r>
            <a:r>
              <a:rPr lang="it-IT" dirty="0" err="1"/>
              <a:t>mañana</a:t>
            </a:r>
            <a:r>
              <a:rPr lang="it-IT" dirty="0"/>
              <a:t>.</a:t>
            </a:r>
          </a:p>
          <a:p>
            <a:r>
              <a:rPr lang="it-IT" dirty="0"/>
              <a:t>¿Cómo </a:t>
            </a:r>
            <a:r>
              <a:rPr lang="it-IT" dirty="0" err="1"/>
              <a:t>podemos reconocer </a:t>
            </a:r>
            <a:r>
              <a:rPr lang="it-IT" dirty="0"/>
              <a:t>un trastorno de la imagen corporal </a:t>
            </a:r>
            <a:r>
              <a:rPr lang="it-IT" dirty="0" err="1"/>
              <a:t>cuando </a:t>
            </a:r>
            <a:r>
              <a:rPr lang="it-IT" dirty="0"/>
              <a:t>lo </a:t>
            </a:r>
            <a:r>
              <a:rPr lang="it-IT" dirty="0" err="1"/>
              <a:t>vemos</a:t>
            </a:r>
            <a:r>
              <a:rPr lang="it-IT" dirty="0"/>
              <a:t>?</a:t>
            </a:r>
          </a:p>
        </p:txBody>
      </p:sp>
      <p:sp>
        <p:nvSpPr>
          <p:cNvPr id="4" name="Segnaposto numero diapositiva 3">
            <a:extLst>
              <a:ext uri="{FF2B5EF4-FFF2-40B4-BE49-F238E27FC236}">
                <a16:creationId xmlns:a16="http://schemas.microsoft.com/office/drawing/2014/main" id="{E520853E-A575-3319-990F-70E5759DD932}"/>
              </a:ext>
            </a:extLst>
          </p:cNvPr>
          <p:cNvSpPr>
            <a:spLocks noGrp="1"/>
          </p:cNvSpPr>
          <p:nvPr>
            <p:ph type="sldNum" sz="quarter" idx="5"/>
          </p:nvPr>
        </p:nvSpPr>
        <p:spPr/>
        <p:txBody>
          <a:bodyPr/>
          <a:lstStyle/>
          <a:p>
            <a:fld id="{696BBB44-F13C-4C4D-B449-73733CECACD6}" type="slidenum">
              <a:rPr lang="it-IT" smtClean="0"/>
              <a:t>20</a:t>
            </a:fld>
            <a:endParaRPr lang="it-IT"/>
          </a:p>
        </p:txBody>
      </p:sp>
    </p:spTree>
    <p:extLst>
      <p:ext uri="{BB962C8B-B14F-4D97-AF65-F5344CB8AC3E}">
        <p14:creationId xmlns:p14="http://schemas.microsoft.com/office/powerpoint/2010/main" val="3951753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066263-9A2E-134C-6997-7FD6706955D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50A95E4-43D0-BE99-A190-FBBA53422BE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04EB1620-A39E-9DE5-A472-85689B8BC4A4}"/>
              </a:ext>
            </a:extLst>
          </p:cNvPr>
          <p:cNvSpPr>
            <a:spLocks noGrp="1"/>
          </p:cNvSpPr>
          <p:nvPr>
            <p:ph type="body" idx="1"/>
          </p:nvPr>
        </p:nvSpPr>
        <p:spPr/>
        <p:txBody>
          <a:bodyPr/>
          <a:lstStyle/>
          <a:p>
            <a:r>
              <a:rPr lang="it-IT" dirty="0" err="1"/>
              <a:t>Ejemplo </a:t>
            </a:r>
            <a:r>
              <a:rPr lang="it-IT" dirty="0"/>
              <a:t>1: Sofía </a:t>
            </a:r>
            <a:r>
              <a:rPr lang="it-IT" dirty="0" err="1"/>
              <a:t>es </a:t>
            </a:r>
            <a:r>
              <a:rPr lang="it-IT" dirty="0"/>
              <a:t>una chica de 17 años </a:t>
            </a:r>
            <a:r>
              <a:rPr lang="it-IT" dirty="0" err="1"/>
              <a:t>que va </a:t>
            </a:r>
            <a:r>
              <a:rPr lang="it-IT" dirty="0"/>
              <a:t>al gimnasio en el que trabajas. </a:t>
            </a:r>
            <a:r>
              <a:rPr lang="it-IT" dirty="0" err="1"/>
              <a:t>Está visiblemente baja de peso</a:t>
            </a:r>
            <a:r>
              <a:rPr lang="it-IT" dirty="0"/>
              <a:t>, hace ejercicio </a:t>
            </a:r>
            <a:r>
              <a:rPr lang="it-IT" dirty="0" err="1"/>
              <a:t>todos los </a:t>
            </a:r>
            <a:r>
              <a:rPr lang="it-IT" dirty="0"/>
              <a:t>días de la semana (y </a:t>
            </a:r>
            <a:r>
              <a:rPr lang="it-IT" dirty="0" err="1"/>
              <a:t>puede que también </a:t>
            </a:r>
            <a:r>
              <a:rPr lang="it-IT" dirty="0"/>
              <a:t>los fines de semana), y parece </a:t>
            </a:r>
            <a:r>
              <a:rPr lang="it-IT" dirty="0" err="1"/>
              <a:t>muy decidida </a:t>
            </a:r>
            <a:r>
              <a:rPr lang="it-IT" dirty="0"/>
              <a:t>y </a:t>
            </a:r>
            <a:r>
              <a:rPr lang="it-IT" dirty="0" err="1"/>
              <a:t>comprometida</a:t>
            </a:r>
            <a:r>
              <a:rPr lang="it-IT" dirty="0"/>
              <a:t>, </a:t>
            </a:r>
            <a:r>
              <a:rPr lang="it-IT" dirty="0" err="1"/>
              <a:t>pasando la mayor </a:t>
            </a:r>
            <a:r>
              <a:rPr lang="it-IT" dirty="0"/>
              <a:t>parte</a:t>
            </a:r>
            <a:r>
              <a:rPr lang="it-IT" dirty="0" err="1"/>
              <a:t> del </a:t>
            </a:r>
            <a:r>
              <a:rPr lang="it-IT" dirty="0"/>
              <a:t>tiempo en la </a:t>
            </a:r>
            <a:r>
              <a:rPr lang="it-IT" dirty="0" err="1"/>
              <a:t>cinta de correr</a:t>
            </a:r>
            <a:r>
              <a:rPr lang="it-IT" dirty="0"/>
              <a:t>. Su familia </a:t>
            </a:r>
            <a:r>
              <a:rPr lang="it-IT" dirty="0" err="1"/>
              <a:t>está preocupada, pero no puede hacer nada</a:t>
            </a:r>
            <a:r>
              <a:rPr lang="it-IT" dirty="0"/>
              <a:t>.</a:t>
            </a:r>
          </a:p>
        </p:txBody>
      </p:sp>
      <p:sp>
        <p:nvSpPr>
          <p:cNvPr id="4" name="Segnaposto numero diapositiva 3">
            <a:extLst>
              <a:ext uri="{FF2B5EF4-FFF2-40B4-BE49-F238E27FC236}">
                <a16:creationId xmlns:a16="http://schemas.microsoft.com/office/drawing/2014/main" id="{8581B053-3A8C-3B89-4053-F1A3ECF54830}"/>
              </a:ext>
            </a:extLst>
          </p:cNvPr>
          <p:cNvSpPr>
            <a:spLocks noGrp="1"/>
          </p:cNvSpPr>
          <p:nvPr>
            <p:ph type="sldNum" sz="quarter" idx="5"/>
          </p:nvPr>
        </p:nvSpPr>
        <p:spPr/>
        <p:txBody>
          <a:bodyPr/>
          <a:lstStyle/>
          <a:p>
            <a:fld id="{696BBB44-F13C-4C4D-B449-73733CECACD6}" type="slidenum">
              <a:rPr lang="it-IT" smtClean="0"/>
              <a:t>21</a:t>
            </a:fld>
            <a:endParaRPr lang="it-IT"/>
          </a:p>
        </p:txBody>
      </p:sp>
    </p:spTree>
    <p:extLst>
      <p:ext uri="{BB962C8B-B14F-4D97-AF65-F5344CB8AC3E}">
        <p14:creationId xmlns:p14="http://schemas.microsoft.com/office/powerpoint/2010/main" val="35501778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A1CCFF-55A4-03AE-FDEE-7BAE7B6CC68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E9F7B44-879C-0828-E3E1-7F76A2372EBC}"/>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B4328000-1012-BBB5-BBD5-2FACF8EE892E}"/>
              </a:ext>
            </a:extLst>
          </p:cNvPr>
          <p:cNvSpPr>
            <a:spLocks noGrp="1"/>
          </p:cNvSpPr>
          <p:nvPr>
            <p:ph type="body" idx="1"/>
          </p:nvPr>
        </p:nvSpPr>
        <p:spPr/>
        <p:txBody>
          <a:bodyPr/>
          <a:lstStyle/>
          <a:p>
            <a:r>
              <a:rPr lang="it-IT" dirty="0" err="1"/>
              <a:t>Ejemplo </a:t>
            </a:r>
            <a:r>
              <a:rPr lang="it-IT" dirty="0"/>
              <a:t>n.2: Max </a:t>
            </a:r>
            <a:r>
              <a:rPr lang="it-IT" dirty="0" err="1"/>
              <a:t>es </a:t>
            </a:r>
            <a:r>
              <a:rPr lang="it-IT" dirty="0"/>
              <a:t>21, </a:t>
            </a:r>
          </a:p>
        </p:txBody>
      </p:sp>
      <p:sp>
        <p:nvSpPr>
          <p:cNvPr id="4" name="Segnaposto numero diapositiva 3">
            <a:extLst>
              <a:ext uri="{FF2B5EF4-FFF2-40B4-BE49-F238E27FC236}">
                <a16:creationId xmlns:a16="http://schemas.microsoft.com/office/drawing/2014/main" id="{4AA196B8-6A4F-C725-8F0C-3DCEA069C80A}"/>
              </a:ext>
            </a:extLst>
          </p:cNvPr>
          <p:cNvSpPr>
            <a:spLocks noGrp="1"/>
          </p:cNvSpPr>
          <p:nvPr>
            <p:ph type="sldNum" sz="quarter" idx="5"/>
          </p:nvPr>
        </p:nvSpPr>
        <p:spPr/>
        <p:txBody>
          <a:bodyPr/>
          <a:lstStyle/>
          <a:p>
            <a:fld id="{696BBB44-F13C-4C4D-B449-73733CECACD6}" type="slidenum">
              <a:rPr lang="it-IT" smtClean="0"/>
              <a:t>22</a:t>
            </a:fld>
            <a:endParaRPr lang="it-IT"/>
          </a:p>
        </p:txBody>
      </p:sp>
    </p:spTree>
    <p:extLst>
      <p:ext uri="{BB962C8B-B14F-4D97-AF65-F5344CB8AC3E}">
        <p14:creationId xmlns:p14="http://schemas.microsoft.com/office/powerpoint/2010/main" val="4312245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19BD2-50F5-977B-1681-099876B875D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6A8E086-D625-A66B-F192-53004D32DA23}"/>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8CEB8F7-6508-ECAD-BB6D-1726F84F71C2}"/>
              </a:ext>
            </a:extLst>
          </p:cNvPr>
          <p:cNvSpPr>
            <a:spLocks noGrp="1"/>
          </p:cNvSpPr>
          <p:nvPr>
            <p:ph type="body" idx="1"/>
          </p:nvPr>
        </p:nvSpPr>
        <p:spPr/>
        <p:txBody>
          <a:bodyPr/>
          <a:lstStyle/>
          <a:p>
            <a:r>
              <a:rPr lang="en-US" dirty="0"/>
              <a:t>¿Qué tienen en común estos dos casos?</a:t>
            </a:r>
          </a:p>
          <a:p>
            <a:r>
              <a:rPr lang="en-US" dirty="0"/>
              <a:t>Cuerpos diferentes, pero modelos similares. En ambos casos, la identidad pende del cuerpo.</a:t>
            </a:r>
            <a:endParaRPr lang="it-IT" dirty="0"/>
          </a:p>
        </p:txBody>
      </p:sp>
      <p:sp>
        <p:nvSpPr>
          <p:cNvPr id="4" name="Segnaposto numero diapositiva 3">
            <a:extLst>
              <a:ext uri="{FF2B5EF4-FFF2-40B4-BE49-F238E27FC236}">
                <a16:creationId xmlns:a16="http://schemas.microsoft.com/office/drawing/2014/main" id="{A5426B35-1E5D-9B83-F3E1-C888D4340B3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t>23</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818678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211307-B3D3-044A-A816-E262C735C2F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9BFE3C2-BA1B-0008-7581-1F40EB85338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B582EB1-45A7-31E3-4DA1-26F0D7FE72AE}"/>
              </a:ext>
            </a:extLst>
          </p:cNvPr>
          <p:cNvSpPr>
            <a:spLocks noGrp="1"/>
          </p:cNvSpPr>
          <p:nvPr>
            <p:ph type="body" idx="1"/>
          </p:nvPr>
        </p:nvSpPr>
        <p:spPr/>
        <p:txBody>
          <a:bodyPr/>
          <a:lstStyle/>
          <a:p>
            <a:r>
              <a:rPr lang="en-US" dirty="0"/>
              <a:t>No debemos buscar sólo los extremos. Las señales más peligrosas suelen ser las más suaves y constantes.</a:t>
            </a:r>
            <a:endParaRPr lang="it-IT" dirty="0"/>
          </a:p>
        </p:txBody>
      </p:sp>
      <p:sp>
        <p:nvSpPr>
          <p:cNvPr id="4" name="Segnaposto numero diapositiva 3">
            <a:extLst>
              <a:ext uri="{FF2B5EF4-FFF2-40B4-BE49-F238E27FC236}">
                <a16:creationId xmlns:a16="http://schemas.microsoft.com/office/drawing/2014/main" id="{F3C52892-6667-E4E6-1298-D7DBF1248D5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t>24</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718411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ECD51-BFFB-D357-F9E2-FFE27781AD6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777D2B8-9CEE-519E-2960-DF66F228978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A1EAF285-12D4-3D89-6BAE-FA39C65E030D}"/>
              </a:ext>
            </a:extLst>
          </p:cNvPr>
          <p:cNvSpPr>
            <a:spLocks noGrp="1"/>
          </p:cNvSpPr>
          <p:nvPr>
            <p:ph type="body" idx="1"/>
          </p:nvPr>
        </p:nvSpPr>
        <p:spPr/>
        <p:txBody>
          <a:bodyPr/>
          <a:lstStyle/>
          <a:p>
            <a:r>
              <a:rPr lang="en-US" dirty="0"/>
              <a:t>La diferencia entre salud y obsesión es sutil. Cuando la comida se convierte en un pensamiento fijo, algo va mal.</a:t>
            </a:r>
            <a:endParaRPr lang="it-IT" dirty="0"/>
          </a:p>
        </p:txBody>
      </p:sp>
      <p:sp>
        <p:nvSpPr>
          <p:cNvPr id="4" name="Segnaposto numero diapositiva 3">
            <a:extLst>
              <a:ext uri="{FF2B5EF4-FFF2-40B4-BE49-F238E27FC236}">
                <a16:creationId xmlns:a16="http://schemas.microsoft.com/office/drawing/2014/main" id="{854C7352-8A07-D690-BB21-65E4D340A824}"/>
              </a:ext>
            </a:extLst>
          </p:cNvPr>
          <p:cNvSpPr>
            <a:spLocks noGrp="1"/>
          </p:cNvSpPr>
          <p:nvPr>
            <p:ph type="sldNum" sz="quarter" idx="5"/>
          </p:nvPr>
        </p:nvSpPr>
        <p:spPr/>
        <p:txBody>
          <a:bodyPr/>
          <a:lstStyle/>
          <a:p>
            <a:fld id="{696BBB44-F13C-4C4D-B449-73733CECACD6}" type="slidenum">
              <a:rPr lang="it-IT" smtClean="0"/>
              <a:t>25</a:t>
            </a:fld>
            <a:endParaRPr lang="it-IT"/>
          </a:p>
        </p:txBody>
      </p:sp>
    </p:spTree>
    <p:extLst>
      <p:ext uri="{BB962C8B-B14F-4D97-AF65-F5344CB8AC3E}">
        <p14:creationId xmlns:p14="http://schemas.microsoft.com/office/powerpoint/2010/main" val="17510530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0F78C5-1C06-1142-D4C9-36B3C19DF6A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FC95135-F8E9-F26C-7F2F-9189579D667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2BFA05C-A7A7-07A8-85D6-3678A44C8EAD}"/>
              </a:ext>
            </a:extLst>
          </p:cNvPr>
          <p:cNvSpPr>
            <a:spLocks noGrp="1"/>
          </p:cNvSpPr>
          <p:nvPr>
            <p:ph type="body" idx="1"/>
          </p:nvPr>
        </p:nvSpPr>
        <p:spPr/>
        <p:txBody>
          <a:bodyPr/>
          <a:lstStyle/>
          <a:p>
            <a:r>
              <a:rPr lang="en-US" dirty="0"/>
              <a:t>El entrenamiento debe ser un recurso, no una jaula. Cuando no puede quedarse quieto, es una señal importante</a:t>
            </a:r>
            <a:endParaRPr lang="it-IT" dirty="0"/>
          </a:p>
        </p:txBody>
      </p:sp>
      <p:sp>
        <p:nvSpPr>
          <p:cNvPr id="4" name="Segnaposto numero diapositiva 3">
            <a:extLst>
              <a:ext uri="{FF2B5EF4-FFF2-40B4-BE49-F238E27FC236}">
                <a16:creationId xmlns:a16="http://schemas.microsoft.com/office/drawing/2014/main" id="{BAD2ACB2-F153-C598-0310-241A67C4FE23}"/>
              </a:ext>
            </a:extLst>
          </p:cNvPr>
          <p:cNvSpPr>
            <a:spLocks noGrp="1"/>
          </p:cNvSpPr>
          <p:nvPr>
            <p:ph type="sldNum" sz="quarter" idx="5"/>
          </p:nvPr>
        </p:nvSpPr>
        <p:spPr/>
        <p:txBody>
          <a:bodyPr/>
          <a:lstStyle/>
          <a:p>
            <a:fld id="{696BBB44-F13C-4C4D-B449-73733CECACD6}" type="slidenum">
              <a:rPr lang="it-IT" smtClean="0"/>
              <a:t>26</a:t>
            </a:fld>
            <a:endParaRPr lang="it-IT"/>
          </a:p>
        </p:txBody>
      </p:sp>
    </p:spTree>
    <p:extLst>
      <p:ext uri="{BB962C8B-B14F-4D97-AF65-F5344CB8AC3E}">
        <p14:creationId xmlns:p14="http://schemas.microsoft.com/office/powerpoint/2010/main" val="7134101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03D6D7-AA98-BE4C-9D8A-C762A0DCCA5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4FAEC06-6BCC-8784-B6EE-ADBA20241F1C}"/>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68048D2-18B1-C52C-E3C8-041DAD0F4E98}"/>
              </a:ext>
            </a:extLst>
          </p:cNvPr>
          <p:cNvSpPr>
            <a:spLocks noGrp="1"/>
          </p:cNvSpPr>
          <p:nvPr>
            <p:ph type="body" idx="1"/>
          </p:nvPr>
        </p:nvSpPr>
        <p:spPr/>
        <p:txBody>
          <a:bodyPr/>
          <a:lstStyle/>
          <a:p>
            <a:r>
              <a:rPr lang="en-US" dirty="0"/>
              <a:t>Muchos hombres se pesan varias veces al día. Si la cifra cambia, cambia el estado de ánimo. Es una señal que hay que tener en cuenta.</a:t>
            </a:r>
            <a:endParaRPr lang="it-IT" dirty="0"/>
          </a:p>
        </p:txBody>
      </p:sp>
      <p:sp>
        <p:nvSpPr>
          <p:cNvPr id="4" name="Segnaposto numero diapositiva 3">
            <a:extLst>
              <a:ext uri="{FF2B5EF4-FFF2-40B4-BE49-F238E27FC236}">
                <a16:creationId xmlns:a16="http://schemas.microsoft.com/office/drawing/2014/main" id="{AFBC5389-9986-AB8A-6C8F-1121A6411337}"/>
              </a:ext>
            </a:extLst>
          </p:cNvPr>
          <p:cNvSpPr>
            <a:spLocks noGrp="1"/>
          </p:cNvSpPr>
          <p:nvPr>
            <p:ph type="sldNum" sz="quarter" idx="5"/>
          </p:nvPr>
        </p:nvSpPr>
        <p:spPr/>
        <p:txBody>
          <a:bodyPr/>
          <a:lstStyle/>
          <a:p>
            <a:fld id="{696BBB44-F13C-4C4D-B449-73733CECACD6}" type="slidenum">
              <a:rPr lang="it-IT" smtClean="0"/>
              <a:t>27</a:t>
            </a:fld>
            <a:endParaRPr lang="it-IT"/>
          </a:p>
        </p:txBody>
      </p:sp>
    </p:spTree>
    <p:extLst>
      <p:ext uri="{BB962C8B-B14F-4D97-AF65-F5344CB8AC3E}">
        <p14:creationId xmlns:p14="http://schemas.microsoft.com/office/powerpoint/2010/main" val="35057645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8F9D74-D104-7101-B977-0177ACA3010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2CFEF3B-2E0E-474E-462B-C9A30CC7570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CFB7F56-2ADE-8911-CFB1-C2D97F9FD9D7}"/>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1889C21E-7220-0E79-F7F7-B0E0AEBBAAC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t>28</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909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13D778-5390-94ED-E98E-340AB0ECFE8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0221C28-F541-3130-C8DB-4A9DD6CE2ACA}"/>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8301426F-AFFE-E235-1260-687A7F6AC61E}"/>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03ED1033-5A74-5090-C4DC-342A4AE63E8B}"/>
              </a:ext>
            </a:extLst>
          </p:cNvPr>
          <p:cNvSpPr>
            <a:spLocks noGrp="1"/>
          </p:cNvSpPr>
          <p:nvPr>
            <p:ph type="sldNum" sz="quarter" idx="5"/>
          </p:nvPr>
        </p:nvSpPr>
        <p:spPr/>
        <p:txBody>
          <a:bodyPr/>
          <a:lstStyle/>
          <a:p>
            <a:fld id="{696BBB44-F13C-4C4D-B449-73733CECACD6}" type="slidenum">
              <a:rPr lang="it-IT" smtClean="0"/>
              <a:t>29</a:t>
            </a:fld>
            <a:endParaRPr lang="it-IT"/>
          </a:p>
        </p:txBody>
      </p:sp>
    </p:spTree>
    <p:extLst>
      <p:ext uri="{BB962C8B-B14F-4D97-AF65-F5344CB8AC3E}">
        <p14:creationId xmlns:p14="http://schemas.microsoft.com/office/powerpoint/2010/main" val="3296574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84023D-0D5D-3428-A90D-070BFEE9BDE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D9E6236-4A5E-EEC3-EF68-27E456FAED36}"/>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5B622CDB-AF3D-D4E1-3759-72D53E235BD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Usted se encuentra en una posición única para influir en la forma en que los jóvenes perciben su cuerpo y abordan la forma física y el ejercicio físico.</a:t>
            </a:r>
          </a:p>
          <a:p>
            <a:endParaRPr lang="it-IT" dirty="0"/>
          </a:p>
        </p:txBody>
      </p:sp>
      <p:sp>
        <p:nvSpPr>
          <p:cNvPr id="4" name="Segnaposto numero diapositiva 3">
            <a:extLst>
              <a:ext uri="{FF2B5EF4-FFF2-40B4-BE49-F238E27FC236}">
                <a16:creationId xmlns:a16="http://schemas.microsoft.com/office/drawing/2014/main" id="{E95F613C-8BF4-CF54-04A3-747BF04C1F5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t>3</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2593451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74EED-CAC4-F628-B026-436A17CEE42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5EB6B06-03B1-EC47-FA3F-00BA4FF5DC33}"/>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DA37418-FC11-894F-82A7-4AAD640F3FD7}"/>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22ED7411-E06E-C758-224A-B72B98802507}"/>
              </a:ext>
            </a:extLst>
          </p:cNvPr>
          <p:cNvSpPr>
            <a:spLocks noGrp="1"/>
          </p:cNvSpPr>
          <p:nvPr>
            <p:ph type="sldNum" sz="quarter" idx="5"/>
          </p:nvPr>
        </p:nvSpPr>
        <p:spPr/>
        <p:txBody>
          <a:bodyPr/>
          <a:lstStyle/>
          <a:p>
            <a:fld id="{696BBB44-F13C-4C4D-B449-73733CECACD6}" type="slidenum">
              <a:rPr lang="it-IT" smtClean="0"/>
              <a:t>30</a:t>
            </a:fld>
            <a:endParaRPr lang="it-IT"/>
          </a:p>
        </p:txBody>
      </p:sp>
    </p:spTree>
    <p:extLst>
      <p:ext uri="{BB962C8B-B14F-4D97-AF65-F5344CB8AC3E}">
        <p14:creationId xmlns:p14="http://schemas.microsoft.com/office/powerpoint/2010/main" val="42636508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36EDD-D274-BC24-5949-CD9CB862741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E4722C5-CEA3-CFBD-A8C1-DDC9F44505F9}"/>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B568E0E-CF07-7A05-CB2E-4FCF28607883}"/>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EE687016-0FD0-2E20-9259-A9C23AF8E955}"/>
              </a:ext>
            </a:extLst>
          </p:cNvPr>
          <p:cNvSpPr>
            <a:spLocks noGrp="1"/>
          </p:cNvSpPr>
          <p:nvPr>
            <p:ph type="sldNum" sz="quarter" idx="5"/>
          </p:nvPr>
        </p:nvSpPr>
        <p:spPr/>
        <p:txBody>
          <a:bodyPr/>
          <a:lstStyle/>
          <a:p>
            <a:fld id="{696BBB44-F13C-4C4D-B449-73733CECACD6}" type="slidenum">
              <a:rPr lang="it-IT" smtClean="0"/>
              <a:t>31</a:t>
            </a:fld>
            <a:endParaRPr lang="it-IT"/>
          </a:p>
        </p:txBody>
      </p:sp>
    </p:spTree>
    <p:extLst>
      <p:ext uri="{BB962C8B-B14F-4D97-AF65-F5344CB8AC3E}">
        <p14:creationId xmlns:p14="http://schemas.microsoft.com/office/powerpoint/2010/main" val="1236981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F877C7-6615-4D7C-9236-05778A5BA9C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D952BB8-E792-CDA4-787F-9E97DE865A6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D8CC1901-8F6D-566C-5AF8-C535B4E07B3F}"/>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5A37EF3F-A27B-EBAF-0E70-B03A9E8442E4}"/>
              </a:ext>
            </a:extLst>
          </p:cNvPr>
          <p:cNvSpPr>
            <a:spLocks noGrp="1"/>
          </p:cNvSpPr>
          <p:nvPr>
            <p:ph type="sldNum" sz="quarter" idx="5"/>
          </p:nvPr>
        </p:nvSpPr>
        <p:spPr/>
        <p:txBody>
          <a:bodyPr/>
          <a:lstStyle/>
          <a:p>
            <a:fld id="{696BBB44-F13C-4C4D-B449-73733CECACD6}" type="slidenum">
              <a:rPr lang="it-IT" smtClean="0"/>
              <a:t>32</a:t>
            </a:fld>
            <a:endParaRPr lang="it-IT"/>
          </a:p>
        </p:txBody>
      </p:sp>
    </p:spTree>
    <p:extLst>
      <p:ext uri="{BB962C8B-B14F-4D97-AF65-F5344CB8AC3E}">
        <p14:creationId xmlns:p14="http://schemas.microsoft.com/office/powerpoint/2010/main" val="13514824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BBF2B-C8F4-2473-D1DC-DFF57C0AA94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4138384-3756-80AD-1F80-2EE35FADD7B7}"/>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E6F97A64-8259-C69B-7F03-82545682E229}"/>
              </a:ext>
            </a:extLst>
          </p:cNvPr>
          <p:cNvSpPr>
            <a:spLocks noGrp="1"/>
          </p:cNvSpPr>
          <p:nvPr>
            <p:ph type="body" idx="1"/>
          </p:nvPr>
        </p:nvSpPr>
        <p:spPr/>
        <p:txBody>
          <a:bodyPr/>
          <a:lstStyle/>
          <a:p>
            <a:r>
              <a:rPr lang="en-US" dirty="0"/>
              <a:t>Estos signos por sí solos no bastan para hacer un diagnóstico. Pero todos ellos indican que hay algo que merece atención.</a:t>
            </a:r>
            <a:endParaRPr lang="it-IT" dirty="0"/>
          </a:p>
        </p:txBody>
      </p:sp>
      <p:sp>
        <p:nvSpPr>
          <p:cNvPr id="4" name="Segnaposto numero diapositiva 3">
            <a:extLst>
              <a:ext uri="{FF2B5EF4-FFF2-40B4-BE49-F238E27FC236}">
                <a16:creationId xmlns:a16="http://schemas.microsoft.com/office/drawing/2014/main" id="{E4E02EB7-40BD-E12A-0F77-8289B9E8B519}"/>
              </a:ext>
            </a:extLst>
          </p:cNvPr>
          <p:cNvSpPr>
            <a:spLocks noGrp="1"/>
          </p:cNvSpPr>
          <p:nvPr>
            <p:ph type="sldNum" sz="quarter" idx="5"/>
          </p:nvPr>
        </p:nvSpPr>
        <p:spPr/>
        <p:txBody>
          <a:bodyPr/>
          <a:lstStyle/>
          <a:p>
            <a:fld id="{696BBB44-F13C-4C4D-B449-73733CECACD6}" type="slidenum">
              <a:rPr lang="it-IT" smtClean="0"/>
              <a:t>33</a:t>
            </a:fld>
            <a:endParaRPr lang="it-IT"/>
          </a:p>
        </p:txBody>
      </p:sp>
    </p:spTree>
    <p:extLst>
      <p:ext uri="{BB962C8B-B14F-4D97-AF65-F5344CB8AC3E}">
        <p14:creationId xmlns:p14="http://schemas.microsoft.com/office/powerpoint/2010/main" val="12629826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5C2818-EBE0-7638-C253-FF68BB8DDD0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8D8EDF1-EA83-2FE8-24F6-319F3DB46B3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D6DA801-1D96-359B-9FFF-2A8D415D88D9}"/>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8DA30C0E-9D85-05A3-D947-4C2EF1F0A0E3}"/>
              </a:ext>
            </a:extLst>
          </p:cNvPr>
          <p:cNvSpPr>
            <a:spLocks noGrp="1"/>
          </p:cNvSpPr>
          <p:nvPr>
            <p:ph type="sldNum" sz="quarter" idx="5"/>
          </p:nvPr>
        </p:nvSpPr>
        <p:spPr/>
        <p:txBody>
          <a:bodyPr/>
          <a:lstStyle/>
          <a:p>
            <a:fld id="{696BBB44-F13C-4C4D-B449-73733CECACD6}" type="slidenum">
              <a:rPr lang="it-IT" smtClean="0"/>
              <a:t>34</a:t>
            </a:fld>
            <a:endParaRPr lang="it-IT"/>
          </a:p>
        </p:txBody>
      </p:sp>
    </p:spTree>
    <p:extLst>
      <p:ext uri="{BB962C8B-B14F-4D97-AF65-F5344CB8AC3E}">
        <p14:creationId xmlns:p14="http://schemas.microsoft.com/office/powerpoint/2010/main" val="23586587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992F52-DEAB-E31C-DCC5-220CEA1D6C7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549967E-2A5F-F166-16FE-3E8A2CEA00E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498A64B-D166-AC1F-3F0C-F256ADE38E38}"/>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DB4D4D7A-1599-3817-0D2B-363C51A31B52}"/>
              </a:ext>
            </a:extLst>
          </p:cNvPr>
          <p:cNvSpPr>
            <a:spLocks noGrp="1"/>
          </p:cNvSpPr>
          <p:nvPr>
            <p:ph type="sldNum" sz="quarter" idx="5"/>
          </p:nvPr>
        </p:nvSpPr>
        <p:spPr/>
        <p:txBody>
          <a:bodyPr/>
          <a:lstStyle/>
          <a:p>
            <a:fld id="{696BBB44-F13C-4C4D-B449-73733CECACD6}" type="slidenum">
              <a:rPr lang="it-IT" smtClean="0"/>
              <a:t>35</a:t>
            </a:fld>
            <a:endParaRPr lang="it-IT"/>
          </a:p>
        </p:txBody>
      </p:sp>
    </p:spTree>
    <p:extLst>
      <p:ext uri="{BB962C8B-B14F-4D97-AF65-F5344CB8AC3E}">
        <p14:creationId xmlns:p14="http://schemas.microsoft.com/office/powerpoint/2010/main" val="15983187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A22DB1-7570-52BD-0C7B-197C78BFE50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C232A02-D688-04F5-8277-486753EA1ED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DA16D38-B298-F496-816A-62E30B31DE3A}"/>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9FF3F722-C36C-91CC-8C1F-AEE5B5B87DFD}"/>
              </a:ext>
            </a:extLst>
          </p:cNvPr>
          <p:cNvSpPr>
            <a:spLocks noGrp="1"/>
          </p:cNvSpPr>
          <p:nvPr>
            <p:ph type="sldNum" sz="quarter" idx="5"/>
          </p:nvPr>
        </p:nvSpPr>
        <p:spPr/>
        <p:txBody>
          <a:bodyPr/>
          <a:lstStyle/>
          <a:p>
            <a:fld id="{696BBB44-F13C-4C4D-B449-73733CECACD6}" type="slidenum">
              <a:rPr lang="it-IT" smtClean="0"/>
              <a:t>36</a:t>
            </a:fld>
            <a:endParaRPr lang="it-IT"/>
          </a:p>
        </p:txBody>
      </p:sp>
    </p:spTree>
    <p:extLst>
      <p:ext uri="{BB962C8B-B14F-4D97-AF65-F5344CB8AC3E}">
        <p14:creationId xmlns:p14="http://schemas.microsoft.com/office/powerpoint/2010/main" val="25226159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EDFE45-1740-6733-A0B1-646230A6B22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854B6CC-52BC-015C-2383-8E4E64E88C9A}"/>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E8B8CCFD-C353-BB65-A844-11B37715DCD0}"/>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1109E98E-EB59-96DC-AAC9-3FCDAB4838C9}"/>
              </a:ext>
            </a:extLst>
          </p:cNvPr>
          <p:cNvSpPr>
            <a:spLocks noGrp="1"/>
          </p:cNvSpPr>
          <p:nvPr>
            <p:ph type="sldNum" sz="quarter" idx="5"/>
          </p:nvPr>
        </p:nvSpPr>
        <p:spPr/>
        <p:txBody>
          <a:bodyPr/>
          <a:lstStyle/>
          <a:p>
            <a:fld id="{696BBB44-F13C-4C4D-B449-73733CECACD6}" type="slidenum">
              <a:rPr lang="it-IT" smtClean="0"/>
              <a:t>37</a:t>
            </a:fld>
            <a:endParaRPr lang="it-IT"/>
          </a:p>
        </p:txBody>
      </p:sp>
    </p:spTree>
    <p:extLst>
      <p:ext uri="{BB962C8B-B14F-4D97-AF65-F5344CB8AC3E}">
        <p14:creationId xmlns:p14="http://schemas.microsoft.com/office/powerpoint/2010/main" val="12034108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C6D8A7-F533-1F54-2D7E-CD125BB0E39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6B0A81C-90A8-FC65-2DB2-52141FA6C4E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6E0FEE6-D38F-EE03-4246-262D1EB5A13F}"/>
              </a:ext>
            </a:extLst>
          </p:cNvPr>
          <p:cNvSpPr>
            <a:spLocks noGrp="1"/>
          </p:cNvSpPr>
          <p:nvPr>
            <p:ph type="body" idx="1"/>
          </p:nvPr>
        </p:nvSpPr>
        <p:spPr/>
        <p:txBody>
          <a:bodyPr/>
          <a:lstStyle/>
          <a:p>
            <a:pPr>
              <a:buNone/>
            </a:pPr>
            <a:r>
              <a:rPr lang="en-US" dirty="0"/>
              <a:t>Como profesionales del fitness, reconocer los primeros signos de malestar por la imagen corporal puede ayudar a prevenir el desarrollo de trastornos más graves. Algunas señales de alarma a tener en cuenta son:</a:t>
            </a:r>
          </a:p>
          <a:p>
            <a:pPr>
              <a:buFont typeface="Arial" panose="020B0604020202020204" pitchFamily="34" charset="0"/>
              <a:buChar char="•"/>
            </a:pPr>
            <a:r>
              <a:rPr lang="en-US" b="0" dirty="0"/>
              <a:t> Obsesión por el peso, las calorías o la duración del ejercicio.</a:t>
            </a:r>
          </a:p>
          <a:p>
            <a:pPr>
              <a:buFont typeface="Arial" panose="020B0604020202020204" pitchFamily="34" charset="0"/>
              <a:buChar char="•"/>
            </a:pPr>
            <a:r>
              <a:rPr lang="en-US" b="0" dirty="0"/>
              <a:t> Comprobación excesiva del espejo o insatisfacción a pesar de los progresos.</a:t>
            </a:r>
          </a:p>
          <a:p>
            <a:pPr>
              <a:buFont typeface="Arial" panose="020B0604020202020204" pitchFamily="34" charset="0"/>
              <a:buChar char="•"/>
            </a:pPr>
            <a:r>
              <a:rPr lang="en-US" b="0" dirty="0"/>
              <a:t> Evitación de actividades sociales debido a preocupaciones corporales.</a:t>
            </a:r>
          </a:p>
          <a:p>
            <a:pPr>
              <a:buFont typeface="Arial" panose="020B0604020202020204" pitchFamily="34" charset="0"/>
              <a:buChar char="•"/>
            </a:pPr>
            <a:r>
              <a:rPr lang="en-US" b="0" dirty="0"/>
              <a:t> Cambios drásticos en los hábitos alimentarios o en la intensidad del entrenamiento.</a:t>
            </a:r>
          </a:p>
          <a:p>
            <a:r>
              <a:rPr lang="en-US" dirty="0"/>
              <a:t>Si observa estos comportamientos en un cliente joven, es esencial abordar la situación con cuidado y fomentar el apoyo profesional cuando sea necesario.</a:t>
            </a:r>
          </a:p>
          <a:p>
            <a:endParaRPr lang="it-IT" dirty="0"/>
          </a:p>
        </p:txBody>
      </p:sp>
      <p:sp>
        <p:nvSpPr>
          <p:cNvPr id="4" name="Segnaposto numero diapositiva 3">
            <a:extLst>
              <a:ext uri="{FF2B5EF4-FFF2-40B4-BE49-F238E27FC236}">
                <a16:creationId xmlns:a16="http://schemas.microsoft.com/office/drawing/2014/main" id="{CD0B4CF0-6479-21CB-F141-23097209E838}"/>
              </a:ext>
            </a:extLst>
          </p:cNvPr>
          <p:cNvSpPr>
            <a:spLocks noGrp="1"/>
          </p:cNvSpPr>
          <p:nvPr>
            <p:ph type="sldNum" sz="quarter" idx="5"/>
          </p:nvPr>
        </p:nvSpPr>
        <p:spPr/>
        <p:txBody>
          <a:bodyPr/>
          <a:lstStyle/>
          <a:p>
            <a:fld id="{696BBB44-F13C-4C4D-B449-73733CECACD6}" type="slidenum">
              <a:rPr lang="it-IT" smtClean="0"/>
              <a:t>38</a:t>
            </a:fld>
            <a:endParaRPr lang="it-IT"/>
          </a:p>
        </p:txBody>
      </p:sp>
    </p:spTree>
    <p:extLst>
      <p:ext uri="{BB962C8B-B14F-4D97-AF65-F5344CB8AC3E}">
        <p14:creationId xmlns:p14="http://schemas.microsoft.com/office/powerpoint/2010/main" val="13782872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7F69C5-CA19-87E1-4777-589B854A6DA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C62BD9A-8D1C-724F-4580-A7128209723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ECA33B3-E0E2-F6A9-C1DB-32153D6CC3E3}"/>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5F247187-4C64-2405-92D6-12EB0812FA64}"/>
              </a:ext>
            </a:extLst>
          </p:cNvPr>
          <p:cNvSpPr>
            <a:spLocks noGrp="1"/>
          </p:cNvSpPr>
          <p:nvPr>
            <p:ph type="sldNum" sz="quarter" idx="5"/>
          </p:nvPr>
        </p:nvSpPr>
        <p:spPr/>
        <p:txBody>
          <a:bodyPr/>
          <a:lstStyle/>
          <a:p>
            <a:fld id="{696BBB44-F13C-4C4D-B449-73733CECACD6}" type="slidenum">
              <a:rPr lang="it-IT" smtClean="0"/>
              <a:t>39</a:t>
            </a:fld>
            <a:endParaRPr lang="it-IT"/>
          </a:p>
        </p:txBody>
      </p:sp>
    </p:spTree>
    <p:extLst>
      <p:ext uri="{BB962C8B-B14F-4D97-AF65-F5344CB8AC3E}">
        <p14:creationId xmlns:p14="http://schemas.microsoft.com/office/powerpoint/2010/main" val="40582122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D43544-B6E2-8144-60A5-57FB588497B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A286CE2-8FB6-07F1-A163-3CB99295C71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D34F773-F9F1-14D0-2511-623A1A05028D}"/>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69EDEFA4-9F88-5EEA-D1DE-6514BFFA451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t>4</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8122138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F3E2D6-23C2-C8FA-60A5-F071CA5B965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6A6DD2A-C524-C1E6-6C5F-E85FF4405CB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87A67BB9-0CC6-12F3-8707-FBB20FD4772B}"/>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29EF308C-DDEE-9D21-E4E6-553BEC556088}"/>
              </a:ext>
            </a:extLst>
          </p:cNvPr>
          <p:cNvSpPr>
            <a:spLocks noGrp="1"/>
          </p:cNvSpPr>
          <p:nvPr>
            <p:ph type="sldNum" sz="quarter" idx="5"/>
          </p:nvPr>
        </p:nvSpPr>
        <p:spPr/>
        <p:txBody>
          <a:bodyPr/>
          <a:lstStyle/>
          <a:p>
            <a:fld id="{696BBB44-F13C-4C4D-B449-73733CECACD6}" type="slidenum">
              <a:rPr lang="it-IT" smtClean="0"/>
              <a:t>40</a:t>
            </a:fld>
            <a:endParaRPr lang="it-IT"/>
          </a:p>
        </p:txBody>
      </p:sp>
    </p:spTree>
    <p:extLst>
      <p:ext uri="{BB962C8B-B14F-4D97-AF65-F5344CB8AC3E}">
        <p14:creationId xmlns:p14="http://schemas.microsoft.com/office/powerpoint/2010/main" val="13650747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4CB38-A128-884E-16E5-293B2A3CAD5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25DE229-CE74-195E-94EF-243D8AE2CBD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FF44A287-0EAF-D0D8-2DD1-61A4A68CADD3}"/>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1C0BF4E9-4ED2-3FF3-28F6-838019D65933}"/>
              </a:ext>
            </a:extLst>
          </p:cNvPr>
          <p:cNvSpPr>
            <a:spLocks noGrp="1"/>
          </p:cNvSpPr>
          <p:nvPr>
            <p:ph type="sldNum" sz="quarter" idx="5"/>
          </p:nvPr>
        </p:nvSpPr>
        <p:spPr/>
        <p:txBody>
          <a:bodyPr/>
          <a:lstStyle/>
          <a:p>
            <a:fld id="{696BBB44-F13C-4C4D-B449-73733CECACD6}" type="slidenum">
              <a:rPr lang="it-IT" smtClean="0"/>
              <a:t>41</a:t>
            </a:fld>
            <a:endParaRPr lang="it-IT"/>
          </a:p>
        </p:txBody>
      </p:sp>
    </p:spTree>
    <p:extLst>
      <p:ext uri="{BB962C8B-B14F-4D97-AF65-F5344CB8AC3E}">
        <p14:creationId xmlns:p14="http://schemas.microsoft.com/office/powerpoint/2010/main" val="25021748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D25588-DBD2-1E6F-D2B1-B7CE34FED7A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7858FE9-6F41-C7D2-B619-DE4E11D3F2E3}"/>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EAA0ED4D-BC18-E6F7-4916-0203A7DEA10D}"/>
              </a:ext>
            </a:extLst>
          </p:cNvPr>
          <p:cNvSpPr>
            <a:spLocks noGrp="1"/>
          </p:cNvSpPr>
          <p:nvPr>
            <p:ph type="body" idx="1"/>
          </p:nvPr>
        </p:nvSpPr>
        <p:spPr/>
        <p:txBody>
          <a:bodyPr/>
          <a:lstStyle/>
          <a:p>
            <a:pPr>
              <a:buNone/>
            </a:pPr>
            <a:r>
              <a:rPr lang="en-US" dirty="0"/>
              <a:t>Los adolescentes con trastornos de la imagen corporal a menudo experimentan sentimientos de vergüenza y secretismo sobre su estado. </a:t>
            </a:r>
          </a:p>
          <a:p>
            <a:pPr>
              <a:buNone/>
            </a:pPr>
            <a:r>
              <a:rPr lang="en-US" dirty="0"/>
              <a:t>Establecer un entorno sin prejuicios, empático y de apoyo es crucial. </a:t>
            </a:r>
          </a:p>
          <a:p>
            <a:pPr>
              <a:buNone/>
            </a:pPr>
            <a:r>
              <a:rPr lang="en-US" dirty="0"/>
              <a:t>La escucha activa y la validación de sus sentimientos pueden ayudar a generar confianza y animarles a hablar abiertamente de sus dificultades.</a:t>
            </a:r>
          </a:p>
          <a:p>
            <a:r>
              <a:rPr lang="en-US" dirty="0"/>
              <a:t>Es importante ofrecerles un espacio seguro en el que se sientan escuchados y comprendidos. </a:t>
            </a:r>
          </a:p>
          <a:p>
            <a:r>
              <a:rPr lang="en-US" dirty="0"/>
              <a:t>Evitar los comentarios despectivos y, en su lugar, formular preguntas abiertas puede facilitar el diálogo. </a:t>
            </a:r>
          </a:p>
          <a:p>
            <a:r>
              <a:rPr lang="en-US" dirty="0"/>
              <a:t>Animar a los adolescentes a expresar sus pensamientos a través de un diario o de actividades creativas también puede ayudarles a articular sus luchas de forma no conflictiva.</a:t>
            </a:r>
          </a:p>
          <a:p>
            <a:endParaRPr lang="it-IT" dirty="0"/>
          </a:p>
        </p:txBody>
      </p:sp>
      <p:sp>
        <p:nvSpPr>
          <p:cNvPr id="4" name="Segnaposto numero diapositiva 3">
            <a:extLst>
              <a:ext uri="{FF2B5EF4-FFF2-40B4-BE49-F238E27FC236}">
                <a16:creationId xmlns:a16="http://schemas.microsoft.com/office/drawing/2014/main" id="{B6D95118-4026-9D05-0DC1-CAAA3AF12237}"/>
              </a:ext>
            </a:extLst>
          </p:cNvPr>
          <p:cNvSpPr>
            <a:spLocks noGrp="1"/>
          </p:cNvSpPr>
          <p:nvPr>
            <p:ph type="sldNum" sz="quarter" idx="5"/>
          </p:nvPr>
        </p:nvSpPr>
        <p:spPr/>
        <p:txBody>
          <a:bodyPr/>
          <a:lstStyle/>
          <a:p>
            <a:fld id="{696BBB44-F13C-4C4D-B449-73733CECACD6}" type="slidenum">
              <a:rPr lang="it-IT" smtClean="0"/>
              <a:t>42</a:t>
            </a:fld>
            <a:endParaRPr lang="it-IT"/>
          </a:p>
        </p:txBody>
      </p:sp>
    </p:spTree>
    <p:extLst>
      <p:ext uri="{BB962C8B-B14F-4D97-AF65-F5344CB8AC3E}">
        <p14:creationId xmlns:p14="http://schemas.microsoft.com/office/powerpoint/2010/main" val="33653391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618F14-804B-27E8-8B36-6B105022E0E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5DA99A7-BA0C-B1EF-AF13-140E3DC81112}"/>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933E6CA-2B2E-DFFB-4797-109621E1A043}"/>
              </a:ext>
            </a:extLst>
          </p:cNvPr>
          <p:cNvSpPr>
            <a:spLocks noGrp="1"/>
          </p:cNvSpPr>
          <p:nvPr>
            <p:ph type="body" idx="1"/>
          </p:nvPr>
        </p:nvSpPr>
        <p:spPr/>
        <p:txBody>
          <a:bodyPr/>
          <a:lstStyle/>
          <a:p>
            <a:pPr>
              <a:buNone/>
            </a:pPr>
            <a:r>
              <a:rPr lang="en-US" dirty="0"/>
              <a:t>Los adolescentes con trastornos de la imagen corporal a menudo experimentan sentimientos de vergüenza y secretismo sobre su estado. </a:t>
            </a:r>
          </a:p>
          <a:p>
            <a:pPr>
              <a:buNone/>
            </a:pPr>
            <a:r>
              <a:rPr lang="en-US" dirty="0"/>
              <a:t>Establecer un entorno sin prejuicios, empático y de apoyo es crucial. </a:t>
            </a:r>
          </a:p>
          <a:p>
            <a:pPr>
              <a:buNone/>
            </a:pPr>
            <a:r>
              <a:rPr lang="en-US" dirty="0"/>
              <a:t>La escucha activa y la validación de sus sentimientos pueden ayudar a generar confianza y animarles a hablar abiertamente de sus dificultades.</a:t>
            </a:r>
          </a:p>
          <a:p>
            <a:r>
              <a:rPr lang="en-US" dirty="0"/>
              <a:t>Es importante ofrecerles un espacio seguro en el que se sientan escuchados y comprendidos. </a:t>
            </a:r>
          </a:p>
          <a:p>
            <a:r>
              <a:rPr lang="en-US" dirty="0"/>
              <a:t>Evitar los comentarios despectivos y, en su lugar, formular preguntas abiertas puede facilitar el diálogo. </a:t>
            </a:r>
          </a:p>
          <a:p>
            <a:r>
              <a:rPr lang="en-US" dirty="0"/>
              <a:t>Animar a los adolescentes a expresar sus pensamientos a través de un diario o de actividades creativas también puede ayudarles a articular sus luchas de forma no conflictiva.</a:t>
            </a:r>
          </a:p>
          <a:p>
            <a:endParaRPr lang="it-IT" dirty="0"/>
          </a:p>
        </p:txBody>
      </p:sp>
      <p:sp>
        <p:nvSpPr>
          <p:cNvPr id="4" name="Segnaposto numero diapositiva 3">
            <a:extLst>
              <a:ext uri="{FF2B5EF4-FFF2-40B4-BE49-F238E27FC236}">
                <a16:creationId xmlns:a16="http://schemas.microsoft.com/office/drawing/2014/main" id="{71CFB33E-26D9-0AB1-C64D-91D767F60731}"/>
              </a:ext>
            </a:extLst>
          </p:cNvPr>
          <p:cNvSpPr>
            <a:spLocks noGrp="1"/>
          </p:cNvSpPr>
          <p:nvPr>
            <p:ph type="sldNum" sz="quarter" idx="5"/>
          </p:nvPr>
        </p:nvSpPr>
        <p:spPr/>
        <p:txBody>
          <a:bodyPr/>
          <a:lstStyle/>
          <a:p>
            <a:fld id="{696BBB44-F13C-4C4D-B449-73733CECACD6}" type="slidenum">
              <a:rPr lang="it-IT" smtClean="0"/>
              <a:t>43</a:t>
            </a:fld>
            <a:endParaRPr lang="it-IT"/>
          </a:p>
        </p:txBody>
      </p:sp>
    </p:spTree>
    <p:extLst>
      <p:ext uri="{BB962C8B-B14F-4D97-AF65-F5344CB8AC3E}">
        <p14:creationId xmlns:p14="http://schemas.microsoft.com/office/powerpoint/2010/main" val="13618414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8620EA-52EA-37AD-029B-56A1E695CE3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5E4FEF5-4095-1389-38B9-15FD55B04A6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4F72334-069E-3EFF-CB21-655BC20FED32}"/>
              </a:ext>
            </a:extLst>
          </p:cNvPr>
          <p:cNvSpPr>
            <a:spLocks noGrp="1"/>
          </p:cNvSpPr>
          <p:nvPr>
            <p:ph type="body" idx="1"/>
          </p:nvPr>
        </p:nvSpPr>
        <p:spPr/>
        <p:txBody>
          <a:bodyPr/>
          <a:lstStyle/>
          <a:p>
            <a:pPr>
              <a:buNone/>
            </a:pPr>
            <a:r>
              <a:rPr lang="en-US" dirty="0"/>
              <a:t>Criticar los hábitos alimentarios, las rutinas de ejercicio o las preocupaciones sobre la imagen corporal de un joven puede reforzar los sentimientos de inadecuación y la resistencia a recibir ayuda. En su lugar, céntrate en expresar preocupación por su bienestar y en ofrecer apoyo de forma compasiva.</a:t>
            </a:r>
          </a:p>
          <a:p>
            <a:r>
              <a:rPr lang="en-US" dirty="0"/>
              <a:t>En lugar de decir: "No deberías pasar hambre" o "Tienes buen aspecto", prueba con frases como: "Me he dado cuenta de que últimamente pareces muy estresada por tu cuerpo. Estoy aquí para apoyarte". </a:t>
            </a:r>
          </a:p>
          <a:p>
            <a:r>
              <a:rPr lang="en-US" dirty="0"/>
              <a:t>Reconocer sus dificultades sin juzgarlas ayuda a sentar las bases de la confianza y la recuperación final.</a:t>
            </a:r>
          </a:p>
          <a:p>
            <a:endParaRPr lang="it-IT" dirty="0"/>
          </a:p>
        </p:txBody>
      </p:sp>
      <p:sp>
        <p:nvSpPr>
          <p:cNvPr id="4" name="Segnaposto numero diapositiva 3">
            <a:extLst>
              <a:ext uri="{FF2B5EF4-FFF2-40B4-BE49-F238E27FC236}">
                <a16:creationId xmlns:a16="http://schemas.microsoft.com/office/drawing/2014/main" id="{B6BD0B4A-3760-1A29-2CB9-4C7EEE7B295A}"/>
              </a:ext>
            </a:extLst>
          </p:cNvPr>
          <p:cNvSpPr>
            <a:spLocks noGrp="1"/>
          </p:cNvSpPr>
          <p:nvPr>
            <p:ph type="sldNum" sz="quarter" idx="5"/>
          </p:nvPr>
        </p:nvSpPr>
        <p:spPr/>
        <p:txBody>
          <a:bodyPr/>
          <a:lstStyle/>
          <a:p>
            <a:fld id="{696BBB44-F13C-4C4D-B449-73733CECACD6}" type="slidenum">
              <a:rPr lang="it-IT" smtClean="0"/>
              <a:t>44</a:t>
            </a:fld>
            <a:endParaRPr lang="it-IT"/>
          </a:p>
        </p:txBody>
      </p:sp>
    </p:spTree>
    <p:extLst>
      <p:ext uri="{BB962C8B-B14F-4D97-AF65-F5344CB8AC3E}">
        <p14:creationId xmlns:p14="http://schemas.microsoft.com/office/powerpoint/2010/main" val="17480744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392BFD-3DF8-A4E3-71D0-D195F361950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C05D6DC-4218-4A65-0A74-3C48715852A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23B173C-F065-845E-48A8-B5DEF9F3E139}"/>
              </a:ext>
            </a:extLst>
          </p:cNvPr>
          <p:cNvSpPr>
            <a:spLocks noGrp="1"/>
          </p:cNvSpPr>
          <p:nvPr>
            <p:ph type="body" idx="1"/>
          </p:nvPr>
        </p:nvSpPr>
        <p:spPr/>
        <p:txBody>
          <a:bodyPr/>
          <a:lstStyle/>
          <a:p>
            <a:pPr>
              <a:buNone/>
            </a:pPr>
            <a:r>
              <a:rPr lang="en-US" dirty="0"/>
              <a:t>Criticar los hábitos alimentarios, las rutinas de ejercicio o las preocupaciones sobre la imagen corporal de un joven puede reforzar los sentimientos de inadecuación y la resistencia a recibir ayuda. En su lugar, céntrate en expresar preocupación por su bienestar y en ofrecer apoyo de forma compasiva.</a:t>
            </a:r>
          </a:p>
          <a:p>
            <a:r>
              <a:rPr lang="en-US" dirty="0"/>
              <a:t>En lugar de decir: "No deberías pasar hambre" o "Tienes buen aspecto", prueba con frases como: "Me he dado cuenta de que últimamente pareces muy estresada por tu cuerpo. Estoy aquí para apoyarte". </a:t>
            </a:r>
          </a:p>
          <a:p>
            <a:r>
              <a:rPr lang="en-US" dirty="0"/>
              <a:t>Reconocer sus dificultades sin juzgarlas ayuda a sentar las bases de la confianza y la recuperación final.</a:t>
            </a:r>
          </a:p>
          <a:p>
            <a:endParaRPr lang="it-IT" dirty="0"/>
          </a:p>
        </p:txBody>
      </p:sp>
      <p:sp>
        <p:nvSpPr>
          <p:cNvPr id="4" name="Segnaposto numero diapositiva 3">
            <a:extLst>
              <a:ext uri="{FF2B5EF4-FFF2-40B4-BE49-F238E27FC236}">
                <a16:creationId xmlns:a16="http://schemas.microsoft.com/office/drawing/2014/main" id="{2CD528AF-3C78-72C3-3505-8E92808F1D9D}"/>
              </a:ext>
            </a:extLst>
          </p:cNvPr>
          <p:cNvSpPr>
            <a:spLocks noGrp="1"/>
          </p:cNvSpPr>
          <p:nvPr>
            <p:ph type="sldNum" sz="quarter" idx="5"/>
          </p:nvPr>
        </p:nvSpPr>
        <p:spPr/>
        <p:txBody>
          <a:bodyPr/>
          <a:lstStyle/>
          <a:p>
            <a:fld id="{696BBB44-F13C-4C4D-B449-73733CECACD6}" type="slidenum">
              <a:rPr lang="it-IT" smtClean="0"/>
              <a:t>45</a:t>
            </a:fld>
            <a:endParaRPr lang="it-IT"/>
          </a:p>
        </p:txBody>
      </p:sp>
    </p:spTree>
    <p:extLst>
      <p:ext uri="{BB962C8B-B14F-4D97-AF65-F5344CB8AC3E}">
        <p14:creationId xmlns:p14="http://schemas.microsoft.com/office/powerpoint/2010/main" val="362278338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6291A9-7434-9571-6303-771307BF691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5D6FE22-A70F-252A-4D61-B330541A25A2}"/>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1AB169E1-1297-1A1C-A5E0-C37C91682076}"/>
              </a:ext>
            </a:extLst>
          </p:cNvPr>
          <p:cNvSpPr>
            <a:spLocks noGrp="1"/>
          </p:cNvSpPr>
          <p:nvPr>
            <p:ph type="body" idx="1"/>
          </p:nvPr>
        </p:nvSpPr>
        <p:spPr/>
        <p:txBody>
          <a:bodyPr/>
          <a:lstStyle/>
          <a:p>
            <a:pPr>
              <a:buNone/>
            </a:pPr>
            <a:r>
              <a:rPr lang="en-US" dirty="0"/>
              <a:t>Proporcionar información precisa sobre las consecuencias físicas y mentales de la anorexia y la </a:t>
            </a:r>
            <a:r>
              <a:rPr lang="en-US" dirty="0" err="1"/>
              <a:t>vigorexia </a:t>
            </a:r>
            <a:r>
              <a:rPr lang="en-US" dirty="0"/>
              <a:t>puede ser útil, pero debe hacerse con cuidado. </a:t>
            </a:r>
          </a:p>
          <a:p>
            <a:pPr>
              <a:buNone/>
            </a:pPr>
            <a:r>
              <a:rPr lang="en-US" dirty="0"/>
              <a:t>Abrumar a un adolescente con datos puede hacer que se retraiga. Utilizar conversaciones suaves, apropiadas para su edad, y ejemplos de la vida real puede hacer que la información sea más cercana.</a:t>
            </a:r>
          </a:p>
          <a:p>
            <a:r>
              <a:rPr lang="en-US" dirty="0"/>
              <a:t>El uso de enfoques interactivos y atractivos, como el debate sobre casos reales de éxito en la recuperación o ejercicios de alfabetización mediática para deconstruir mensajes sociales nocivos, puede hacer que la educación sea más impactante. </a:t>
            </a:r>
          </a:p>
          <a:p>
            <a:r>
              <a:rPr lang="en-US" dirty="0"/>
              <a:t>Los grupos de apoyo entre iguales o los programas de tutoría también pueden ofrecer ideas cercanas que fomenten la autorreflexión y el cambio.</a:t>
            </a:r>
          </a:p>
          <a:p>
            <a:endParaRPr lang="it-IT" dirty="0"/>
          </a:p>
        </p:txBody>
      </p:sp>
      <p:sp>
        <p:nvSpPr>
          <p:cNvPr id="4" name="Segnaposto numero diapositiva 3">
            <a:extLst>
              <a:ext uri="{FF2B5EF4-FFF2-40B4-BE49-F238E27FC236}">
                <a16:creationId xmlns:a16="http://schemas.microsoft.com/office/drawing/2014/main" id="{0AAE061D-3690-8B13-359A-CD3D05C1407B}"/>
              </a:ext>
            </a:extLst>
          </p:cNvPr>
          <p:cNvSpPr>
            <a:spLocks noGrp="1"/>
          </p:cNvSpPr>
          <p:nvPr>
            <p:ph type="sldNum" sz="quarter" idx="5"/>
          </p:nvPr>
        </p:nvSpPr>
        <p:spPr/>
        <p:txBody>
          <a:bodyPr/>
          <a:lstStyle/>
          <a:p>
            <a:fld id="{696BBB44-F13C-4C4D-B449-73733CECACD6}" type="slidenum">
              <a:rPr lang="it-IT" smtClean="0"/>
              <a:t>46</a:t>
            </a:fld>
            <a:endParaRPr lang="it-IT"/>
          </a:p>
        </p:txBody>
      </p:sp>
    </p:spTree>
    <p:extLst>
      <p:ext uri="{BB962C8B-B14F-4D97-AF65-F5344CB8AC3E}">
        <p14:creationId xmlns:p14="http://schemas.microsoft.com/office/powerpoint/2010/main" val="329124709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6D6B0-240D-3925-3176-E92BAA698E5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29F8C87-675E-1D0E-9739-E94763DB4334}"/>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E1A1D13B-4ABE-156E-8A8C-9FD8645EF8C6}"/>
              </a:ext>
            </a:extLst>
          </p:cNvPr>
          <p:cNvSpPr>
            <a:spLocks noGrp="1"/>
          </p:cNvSpPr>
          <p:nvPr>
            <p:ph type="body" idx="1"/>
          </p:nvPr>
        </p:nvSpPr>
        <p:spPr/>
        <p:txBody>
          <a:bodyPr/>
          <a:lstStyle/>
          <a:p>
            <a:pPr>
              <a:buNone/>
            </a:pPr>
            <a:r>
              <a:rPr lang="en-US" dirty="0"/>
              <a:t>Proporcionar información precisa sobre las consecuencias físicas y mentales de la anorexia y la </a:t>
            </a:r>
            <a:r>
              <a:rPr lang="en-US" dirty="0" err="1"/>
              <a:t>vigorexia </a:t>
            </a:r>
            <a:r>
              <a:rPr lang="en-US" dirty="0"/>
              <a:t>puede ser útil, pero debe hacerse con cuidado. </a:t>
            </a:r>
          </a:p>
          <a:p>
            <a:pPr>
              <a:buNone/>
            </a:pPr>
            <a:r>
              <a:rPr lang="en-US" dirty="0"/>
              <a:t>Abrumar a un adolescente con datos puede hacer que se retraiga. </a:t>
            </a:r>
          </a:p>
          <a:p>
            <a:pPr>
              <a:buNone/>
            </a:pPr>
            <a:r>
              <a:rPr lang="en-US" dirty="0"/>
              <a:t>Utilizar debates suaves y adecuados a la edad y ejemplos de la vida real puede hacer que la información resulte más cercana.</a:t>
            </a:r>
          </a:p>
          <a:p>
            <a:r>
              <a:rPr lang="en-US" dirty="0"/>
              <a:t>El uso de enfoques interactivos y atractivos, como el debate sobre casos reales de éxito en la recuperación o ejercicios de alfabetización mediática para deconstruir mensajes sociales nocivos, puede hacer que la educación sea más impactante. </a:t>
            </a:r>
          </a:p>
          <a:p>
            <a:r>
              <a:rPr lang="en-US" dirty="0"/>
              <a:t>Los grupos de apoyo entre iguales o los programas de mentores también pueden ofrecer ideas cercanas que fomenten la autorreflexión y el cambio.</a:t>
            </a:r>
          </a:p>
          <a:p>
            <a:endParaRPr lang="it-IT" dirty="0"/>
          </a:p>
        </p:txBody>
      </p:sp>
      <p:sp>
        <p:nvSpPr>
          <p:cNvPr id="4" name="Segnaposto numero diapositiva 3">
            <a:extLst>
              <a:ext uri="{FF2B5EF4-FFF2-40B4-BE49-F238E27FC236}">
                <a16:creationId xmlns:a16="http://schemas.microsoft.com/office/drawing/2014/main" id="{3F1D774E-6ABE-C1C1-C5CF-83B2BBC7468E}"/>
              </a:ext>
            </a:extLst>
          </p:cNvPr>
          <p:cNvSpPr>
            <a:spLocks noGrp="1"/>
          </p:cNvSpPr>
          <p:nvPr>
            <p:ph type="sldNum" sz="quarter" idx="5"/>
          </p:nvPr>
        </p:nvSpPr>
        <p:spPr/>
        <p:txBody>
          <a:bodyPr/>
          <a:lstStyle/>
          <a:p>
            <a:fld id="{696BBB44-F13C-4C4D-B449-73733CECACD6}" type="slidenum">
              <a:rPr lang="it-IT" smtClean="0"/>
              <a:t>47</a:t>
            </a:fld>
            <a:endParaRPr lang="it-IT"/>
          </a:p>
        </p:txBody>
      </p:sp>
    </p:spTree>
    <p:extLst>
      <p:ext uri="{BB962C8B-B14F-4D97-AF65-F5344CB8AC3E}">
        <p14:creationId xmlns:p14="http://schemas.microsoft.com/office/powerpoint/2010/main" val="3591083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92D668-A6BE-4902-8B7A-C6A0EA34D24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EFB30DD-BAF2-653F-6D62-28301E3E0C02}"/>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97DDB4EA-58E2-B106-40EA-D7322AB4797F}"/>
              </a:ext>
            </a:extLst>
          </p:cNvPr>
          <p:cNvSpPr>
            <a:spLocks noGrp="1"/>
          </p:cNvSpPr>
          <p:nvPr>
            <p:ph type="body" idx="1"/>
          </p:nvPr>
        </p:nvSpPr>
        <p:spPr/>
        <p:txBody>
          <a:bodyPr/>
          <a:lstStyle/>
          <a:p>
            <a:pPr>
              <a:buNone/>
            </a:pPr>
            <a:r>
              <a:rPr lang="en-US" dirty="0"/>
              <a:t>Los trastornos de la imagen corporal suelen requerir una intervención profesional, que incluye terapia, seguimiento médico y, a veces, medicación. </a:t>
            </a:r>
          </a:p>
          <a:p>
            <a:pPr>
              <a:buNone/>
            </a:pPr>
            <a:r>
              <a:rPr lang="en-US" dirty="0"/>
              <a:t>Es esencial animar a la persona a buscar ayuda de un psicólogo, psiquiatra o nutricionista especializado en trastornos alimentarios. </a:t>
            </a:r>
          </a:p>
          <a:p>
            <a:pPr>
              <a:buNone/>
            </a:pPr>
            <a:r>
              <a:rPr lang="en-US" dirty="0"/>
              <a:t>Enmarcar la terapia como un medio de autocuidado y no como un castigo puede reducir la resistencia.</a:t>
            </a:r>
          </a:p>
          <a:p>
            <a:r>
              <a:rPr lang="en-US" dirty="0"/>
              <a:t>Diferentes enfoques terapéuticos, como la terapia cognitivo-conductual (TCC), la terapia de aceptación y compromiso (ACT) y la terapia basada en la familia (FBT), han demostrado su eficacia en el tratamiento de los trastornos de la imagen corporal. </a:t>
            </a:r>
          </a:p>
          <a:p>
            <a:r>
              <a:rPr lang="en-US" dirty="0"/>
              <a:t>Educar a los adolescentes sobre los beneficios de estas terapias y permitirles participar en la elección de su itinerario asistencial puede aumentar su disposición a participar.</a:t>
            </a:r>
          </a:p>
          <a:p>
            <a:endParaRPr lang="it-IT" dirty="0"/>
          </a:p>
        </p:txBody>
      </p:sp>
      <p:sp>
        <p:nvSpPr>
          <p:cNvPr id="4" name="Segnaposto numero diapositiva 3">
            <a:extLst>
              <a:ext uri="{FF2B5EF4-FFF2-40B4-BE49-F238E27FC236}">
                <a16:creationId xmlns:a16="http://schemas.microsoft.com/office/drawing/2014/main" id="{9425D750-0E63-A2DA-79DC-09E2B8F15FF0}"/>
              </a:ext>
            </a:extLst>
          </p:cNvPr>
          <p:cNvSpPr>
            <a:spLocks noGrp="1"/>
          </p:cNvSpPr>
          <p:nvPr>
            <p:ph type="sldNum" sz="quarter" idx="5"/>
          </p:nvPr>
        </p:nvSpPr>
        <p:spPr/>
        <p:txBody>
          <a:bodyPr/>
          <a:lstStyle/>
          <a:p>
            <a:fld id="{696BBB44-F13C-4C4D-B449-73733CECACD6}" type="slidenum">
              <a:rPr lang="it-IT" smtClean="0"/>
              <a:t>48</a:t>
            </a:fld>
            <a:endParaRPr lang="it-IT"/>
          </a:p>
        </p:txBody>
      </p:sp>
    </p:spTree>
    <p:extLst>
      <p:ext uri="{BB962C8B-B14F-4D97-AF65-F5344CB8AC3E}">
        <p14:creationId xmlns:p14="http://schemas.microsoft.com/office/powerpoint/2010/main" val="38103531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2B1F9-E589-63D7-8164-E1003796B1A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DEAD7A9-4C74-B8EC-1952-D00BAAFC0FDD}"/>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8887BD91-72F6-413B-CA67-AB64982C2451}"/>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5B8C4C2B-D42E-E531-FFFA-AB85CFAD9292}"/>
              </a:ext>
            </a:extLst>
          </p:cNvPr>
          <p:cNvSpPr>
            <a:spLocks noGrp="1"/>
          </p:cNvSpPr>
          <p:nvPr>
            <p:ph type="sldNum" sz="quarter" idx="5"/>
          </p:nvPr>
        </p:nvSpPr>
        <p:spPr/>
        <p:txBody>
          <a:bodyPr/>
          <a:lstStyle/>
          <a:p>
            <a:fld id="{696BBB44-F13C-4C4D-B449-73733CECACD6}" type="slidenum">
              <a:rPr lang="it-IT" smtClean="0"/>
              <a:t>49</a:t>
            </a:fld>
            <a:endParaRPr lang="it-IT"/>
          </a:p>
        </p:txBody>
      </p:sp>
    </p:spTree>
    <p:extLst>
      <p:ext uri="{BB962C8B-B14F-4D97-AF65-F5344CB8AC3E}">
        <p14:creationId xmlns:p14="http://schemas.microsoft.com/office/powerpoint/2010/main" val="18131558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En primer </a:t>
            </a:r>
            <a:r>
              <a:rPr lang="it-IT" dirty="0" err="1"/>
              <a:t>lugar</a:t>
            </a:r>
            <a:r>
              <a:rPr lang="it-IT" dirty="0"/>
              <a:t>, </a:t>
            </a:r>
            <a:r>
              <a:rPr lang="it-IT" dirty="0" err="1"/>
              <a:t>¿qué </a:t>
            </a:r>
            <a:r>
              <a:rPr lang="it-IT" dirty="0"/>
              <a:t>es la imagen corporal?</a:t>
            </a:r>
          </a:p>
          <a:p>
            <a:r>
              <a:rPr lang="it-IT" dirty="0"/>
              <a:t>RONDA DE DEFINICIONES</a:t>
            </a:r>
          </a:p>
        </p:txBody>
      </p:sp>
      <p:sp>
        <p:nvSpPr>
          <p:cNvPr id="4" name="Segnaposto numero diapositiva 3"/>
          <p:cNvSpPr>
            <a:spLocks noGrp="1"/>
          </p:cNvSpPr>
          <p:nvPr>
            <p:ph type="sldNum" sz="quarter" idx="5"/>
          </p:nvPr>
        </p:nvSpPr>
        <p:spPr/>
        <p:txBody>
          <a:bodyPr/>
          <a:lstStyle/>
          <a:p>
            <a:fld id="{696BBB44-F13C-4C4D-B449-73733CECACD6}" type="slidenum">
              <a:rPr lang="it-IT" smtClean="0"/>
              <a:t>5</a:t>
            </a:fld>
            <a:endParaRPr lang="it-IT"/>
          </a:p>
        </p:txBody>
      </p:sp>
    </p:spTree>
    <p:extLst>
      <p:ext uri="{BB962C8B-B14F-4D97-AF65-F5344CB8AC3E}">
        <p14:creationId xmlns:p14="http://schemas.microsoft.com/office/powerpoint/2010/main" val="159565834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76FC8E-8621-0B77-1F1F-59C4ACF802F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65DF6D7-57C9-0626-189A-64CA2027399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F2E31E9A-4007-93E7-FCAF-6CFDBDE20923}"/>
              </a:ext>
            </a:extLst>
          </p:cNvPr>
          <p:cNvSpPr>
            <a:spLocks noGrp="1"/>
          </p:cNvSpPr>
          <p:nvPr>
            <p:ph type="body" idx="1"/>
          </p:nvPr>
        </p:nvSpPr>
        <p:spPr/>
        <p:txBody>
          <a:bodyPr/>
          <a:lstStyle/>
          <a:p>
            <a:pPr>
              <a:buNone/>
            </a:pPr>
            <a:r>
              <a:rPr lang="en-US" dirty="0"/>
              <a:t>Los familiares, profesores y amigos íntimos desempeñan un papel crucial en el apoyo a la recuperación del joven. </a:t>
            </a:r>
          </a:p>
          <a:p>
            <a:pPr>
              <a:buNone/>
            </a:pPr>
            <a:r>
              <a:rPr lang="en-US" dirty="0"/>
              <a:t>Educarles sobre el trastorno y enseñarles a proporcionar un refuerzo positivo sin permitir comportamientos perjudiciales puede crear un sólido sistema de apoyo.</a:t>
            </a:r>
          </a:p>
          <a:p>
            <a:r>
              <a:rPr lang="en-US" dirty="0"/>
              <a:t>Los padres y cuidadores pueden beneficiarse del asesoramiento familiar o de grupos de apoyo para aprender a abordar las conversaciones sobre la imagen corporal sin reforzar los patrones negativos. </a:t>
            </a:r>
          </a:p>
          <a:p>
            <a:r>
              <a:rPr lang="en-US" dirty="0"/>
              <a:t>Las escuelas también pueden poner en marcha programas que fomenten la autoestima y la positividad corporal para crear un entorno de apoyo para todos los alumnos.</a:t>
            </a:r>
          </a:p>
          <a:p>
            <a:endParaRPr lang="it-IT" dirty="0"/>
          </a:p>
        </p:txBody>
      </p:sp>
      <p:sp>
        <p:nvSpPr>
          <p:cNvPr id="4" name="Segnaposto numero diapositiva 3">
            <a:extLst>
              <a:ext uri="{FF2B5EF4-FFF2-40B4-BE49-F238E27FC236}">
                <a16:creationId xmlns:a16="http://schemas.microsoft.com/office/drawing/2014/main" id="{94B3757F-A240-ACFA-E7CE-ED6D6510D9B9}"/>
              </a:ext>
            </a:extLst>
          </p:cNvPr>
          <p:cNvSpPr>
            <a:spLocks noGrp="1"/>
          </p:cNvSpPr>
          <p:nvPr>
            <p:ph type="sldNum" sz="quarter" idx="5"/>
          </p:nvPr>
        </p:nvSpPr>
        <p:spPr/>
        <p:txBody>
          <a:bodyPr/>
          <a:lstStyle/>
          <a:p>
            <a:fld id="{696BBB44-F13C-4C4D-B449-73733CECACD6}" type="slidenum">
              <a:rPr lang="it-IT" smtClean="0"/>
              <a:t>50</a:t>
            </a:fld>
            <a:endParaRPr lang="it-IT"/>
          </a:p>
        </p:txBody>
      </p:sp>
    </p:spTree>
    <p:extLst>
      <p:ext uri="{BB962C8B-B14F-4D97-AF65-F5344CB8AC3E}">
        <p14:creationId xmlns:p14="http://schemas.microsoft.com/office/powerpoint/2010/main" val="23734749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A4821-B6F0-19B6-5776-32DD6D44D6F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A126195-492E-91FE-4713-B2CBF3479124}"/>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F579931-EB7A-4D83-B084-08B815BEB6A9}"/>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84436F33-4339-212A-ED8E-93839E4358F9}"/>
              </a:ext>
            </a:extLst>
          </p:cNvPr>
          <p:cNvSpPr>
            <a:spLocks noGrp="1"/>
          </p:cNvSpPr>
          <p:nvPr>
            <p:ph type="sldNum" sz="quarter" idx="5"/>
          </p:nvPr>
        </p:nvSpPr>
        <p:spPr/>
        <p:txBody>
          <a:bodyPr/>
          <a:lstStyle/>
          <a:p>
            <a:fld id="{696BBB44-F13C-4C4D-B449-73733CECACD6}" type="slidenum">
              <a:rPr lang="it-IT" smtClean="0"/>
              <a:t>51</a:t>
            </a:fld>
            <a:endParaRPr lang="it-IT"/>
          </a:p>
        </p:txBody>
      </p:sp>
    </p:spTree>
    <p:extLst>
      <p:ext uri="{BB962C8B-B14F-4D97-AF65-F5344CB8AC3E}">
        <p14:creationId xmlns:p14="http://schemas.microsoft.com/office/powerpoint/2010/main" val="10729822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FF4D6-543E-D9B5-83B9-6F3E32844BC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692BE44-A845-DB92-F62E-BF387B4598D7}"/>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57D3712D-496A-C3AF-18DA-9DD8EF2027BE}"/>
              </a:ext>
            </a:extLst>
          </p:cNvPr>
          <p:cNvSpPr>
            <a:spLocks noGrp="1"/>
          </p:cNvSpPr>
          <p:nvPr>
            <p:ph type="body" idx="1"/>
          </p:nvPr>
        </p:nvSpPr>
        <p:spPr/>
        <p:txBody>
          <a:bodyPr/>
          <a:lstStyle/>
          <a:p>
            <a:pPr>
              <a:buNone/>
            </a:pPr>
            <a:r>
              <a:rPr lang="en-US" dirty="0"/>
              <a:t>Cambiar el enfoque de la imagen corporal al bienestar general puede ser beneficioso. Fomentar unos hábitos alimentarios equilibrados y el ejercicio moderado como formas de mantener la salud, en lugar de lograr un físico idealizado, ayuda a reducir la presión para ajustarse a unos estándares corporales poco realistas.</a:t>
            </a:r>
          </a:p>
          <a:p>
            <a:r>
              <a:rPr lang="en-US" dirty="0"/>
              <a:t>Los profesionales de la salud y los mentores deberían hacer hincapié en la alimentación intuitiva, que anima a las personas a escuchar las señales de hambre y saciedad de su cuerpo. El ejercicio debe enmarcarse como una forma de mejorar la fuerza, la flexibilidad y el bienestar mental en lugar de un medio para alterar la apariencia. Ofrecer planes de comidas y rutinas de ejercicio estructurados pero flexibles puede ayudar a las personas que se recuperan de trastornos de la imagen corporal a recuperar una sensación de normalidad y control.</a:t>
            </a:r>
          </a:p>
          <a:p>
            <a:endParaRPr lang="it-IT" dirty="0"/>
          </a:p>
        </p:txBody>
      </p:sp>
      <p:sp>
        <p:nvSpPr>
          <p:cNvPr id="4" name="Segnaposto numero diapositiva 3">
            <a:extLst>
              <a:ext uri="{FF2B5EF4-FFF2-40B4-BE49-F238E27FC236}">
                <a16:creationId xmlns:a16="http://schemas.microsoft.com/office/drawing/2014/main" id="{9B210E0E-0695-B05C-9058-3191F3536A43}"/>
              </a:ext>
            </a:extLst>
          </p:cNvPr>
          <p:cNvSpPr>
            <a:spLocks noGrp="1"/>
          </p:cNvSpPr>
          <p:nvPr>
            <p:ph type="sldNum" sz="quarter" idx="5"/>
          </p:nvPr>
        </p:nvSpPr>
        <p:spPr/>
        <p:txBody>
          <a:bodyPr/>
          <a:lstStyle/>
          <a:p>
            <a:fld id="{696BBB44-F13C-4C4D-B449-73733CECACD6}" type="slidenum">
              <a:rPr lang="it-IT" smtClean="0"/>
              <a:t>52</a:t>
            </a:fld>
            <a:endParaRPr lang="it-IT"/>
          </a:p>
        </p:txBody>
      </p:sp>
    </p:spTree>
    <p:extLst>
      <p:ext uri="{BB962C8B-B14F-4D97-AF65-F5344CB8AC3E}">
        <p14:creationId xmlns:p14="http://schemas.microsoft.com/office/powerpoint/2010/main" val="180903661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DACAFE-14CD-85D7-25B8-0A474B26406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B7DCFD0-886F-E728-D6C3-204E83682416}"/>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802D4E16-C4A0-14BA-1C1F-066836D67811}"/>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C2BFD884-A2D0-14D0-65F6-EF339D12BBA6}"/>
              </a:ext>
            </a:extLst>
          </p:cNvPr>
          <p:cNvSpPr>
            <a:spLocks noGrp="1"/>
          </p:cNvSpPr>
          <p:nvPr>
            <p:ph type="sldNum" sz="quarter" idx="5"/>
          </p:nvPr>
        </p:nvSpPr>
        <p:spPr/>
        <p:txBody>
          <a:bodyPr/>
          <a:lstStyle/>
          <a:p>
            <a:fld id="{696BBB44-F13C-4C4D-B449-73733CECACD6}" type="slidenum">
              <a:rPr lang="it-IT" smtClean="0"/>
              <a:t>53</a:t>
            </a:fld>
            <a:endParaRPr lang="it-IT"/>
          </a:p>
        </p:txBody>
      </p:sp>
    </p:spTree>
    <p:extLst>
      <p:ext uri="{BB962C8B-B14F-4D97-AF65-F5344CB8AC3E}">
        <p14:creationId xmlns:p14="http://schemas.microsoft.com/office/powerpoint/2010/main" val="303785741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E9502E-2F98-9B3F-E07E-497CBFBE052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FD7647E-1169-1ED8-6778-0A6448ECA28E}"/>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A8B27225-1CE1-D315-2ED3-647747F82D34}"/>
              </a:ext>
            </a:extLst>
          </p:cNvPr>
          <p:cNvSpPr>
            <a:spLocks noGrp="1"/>
          </p:cNvSpPr>
          <p:nvPr>
            <p:ph type="body" idx="1"/>
          </p:nvPr>
        </p:nvSpPr>
        <p:spPr/>
        <p:txBody>
          <a:bodyPr/>
          <a:lstStyle/>
          <a:p>
            <a:pPr>
              <a:buNone/>
            </a:pPr>
            <a:r>
              <a:rPr lang="en-US" dirty="0"/>
              <a:t>Las redes sociales y las normas sociales contribuyen significativamente a los trastornos de la imagen corporal. </a:t>
            </a:r>
          </a:p>
          <a:p>
            <a:pPr>
              <a:buNone/>
            </a:pPr>
            <a:r>
              <a:rPr lang="en-US" dirty="0"/>
              <a:t>Ayudar a los adolescentes a analizar críticamente y cuestionar estas influencias puede ayudarles a desarrollar una autopercepción más sana. </a:t>
            </a:r>
          </a:p>
          <a:p>
            <a:pPr>
              <a:buNone/>
            </a:pPr>
            <a:r>
              <a:rPr lang="en-US" dirty="0"/>
              <a:t>También puede ser eficaz fomentar una visión diversa y realista de los tipos de cuerpo mediante la exposición a modelos positivos.</a:t>
            </a:r>
          </a:p>
          <a:p>
            <a:r>
              <a:rPr lang="en-US" dirty="0"/>
              <a:t>La alfabetización mediática puede ayudar a los adolescentes a reconocer y cuestionar los cánones de belleza poco realistas. </a:t>
            </a:r>
          </a:p>
          <a:p>
            <a:r>
              <a:rPr lang="en-US" dirty="0"/>
              <a:t>Fomentar las pausas en las redes sociales o curar los feeds para incluir contenidos positivos para el cuerpo y diversos puede reducir la exposición a comparaciones perjudiciales. </a:t>
            </a:r>
          </a:p>
          <a:p>
            <a:r>
              <a:rPr lang="en-US" dirty="0"/>
              <a:t>Las escuelas y organizaciones pueden poner en marcha campañas que celebren la diversidad corporal y eduquen a los jóvenes sobre los peligros de las imágenes alteradas digitalmente.</a:t>
            </a:r>
          </a:p>
          <a:p>
            <a:endParaRPr lang="it-IT" dirty="0"/>
          </a:p>
        </p:txBody>
      </p:sp>
      <p:sp>
        <p:nvSpPr>
          <p:cNvPr id="4" name="Segnaposto numero diapositiva 3">
            <a:extLst>
              <a:ext uri="{FF2B5EF4-FFF2-40B4-BE49-F238E27FC236}">
                <a16:creationId xmlns:a16="http://schemas.microsoft.com/office/drawing/2014/main" id="{E5A4081F-5D57-295B-22DC-A35BB82EB402}"/>
              </a:ext>
            </a:extLst>
          </p:cNvPr>
          <p:cNvSpPr>
            <a:spLocks noGrp="1"/>
          </p:cNvSpPr>
          <p:nvPr>
            <p:ph type="sldNum" sz="quarter" idx="5"/>
          </p:nvPr>
        </p:nvSpPr>
        <p:spPr/>
        <p:txBody>
          <a:bodyPr/>
          <a:lstStyle/>
          <a:p>
            <a:fld id="{696BBB44-F13C-4C4D-B449-73733CECACD6}" type="slidenum">
              <a:rPr lang="it-IT" smtClean="0"/>
              <a:t>54</a:t>
            </a:fld>
            <a:endParaRPr lang="it-IT"/>
          </a:p>
        </p:txBody>
      </p:sp>
    </p:spTree>
    <p:extLst>
      <p:ext uri="{BB962C8B-B14F-4D97-AF65-F5344CB8AC3E}">
        <p14:creationId xmlns:p14="http://schemas.microsoft.com/office/powerpoint/2010/main" val="164916672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5E1975-243F-341A-A0D9-D8D3627073A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26217CA-03C5-4588-964F-93119945F37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14FA82E0-0674-AD42-A2CF-CF93F82A10D3}"/>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13269F0B-EE70-2FFE-328B-74020510C6C3}"/>
              </a:ext>
            </a:extLst>
          </p:cNvPr>
          <p:cNvSpPr>
            <a:spLocks noGrp="1"/>
          </p:cNvSpPr>
          <p:nvPr>
            <p:ph type="sldNum" sz="quarter" idx="5"/>
          </p:nvPr>
        </p:nvSpPr>
        <p:spPr/>
        <p:txBody>
          <a:bodyPr/>
          <a:lstStyle/>
          <a:p>
            <a:fld id="{696BBB44-F13C-4C4D-B449-73733CECACD6}" type="slidenum">
              <a:rPr lang="it-IT" smtClean="0"/>
              <a:t>55</a:t>
            </a:fld>
            <a:endParaRPr lang="it-IT"/>
          </a:p>
        </p:txBody>
      </p:sp>
    </p:spTree>
    <p:extLst>
      <p:ext uri="{BB962C8B-B14F-4D97-AF65-F5344CB8AC3E}">
        <p14:creationId xmlns:p14="http://schemas.microsoft.com/office/powerpoint/2010/main" val="213655545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64A010-FFA0-1DE0-2B0E-ED943330A6B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B0F5120-1271-C2E7-BC0A-EF2AA1614687}"/>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9E7E8418-D558-39FF-E4CB-0558A6F70C63}"/>
              </a:ext>
            </a:extLst>
          </p:cNvPr>
          <p:cNvSpPr>
            <a:spLocks noGrp="1"/>
          </p:cNvSpPr>
          <p:nvPr>
            <p:ph type="body" idx="1"/>
          </p:nvPr>
        </p:nvSpPr>
        <p:spPr/>
        <p:txBody>
          <a:bodyPr/>
          <a:lstStyle/>
          <a:p>
            <a:pPr>
              <a:buNone/>
            </a:pPr>
            <a:r>
              <a:rPr lang="en-US" dirty="0"/>
              <a:t>Cuando se abordan las preocupaciones sobre la imagen corporal con los jóvenes, es esencial utilizar un lenguaje sensible, sin prejuicios y de apoyo. Algunas estrategias clave son:</a:t>
            </a:r>
          </a:p>
          <a:p>
            <a:pPr>
              <a:buFont typeface="Arial" panose="020B0604020202020204" pitchFamily="34" charset="0"/>
              <a:buChar char="•"/>
            </a:pPr>
            <a:r>
              <a:rPr lang="en-US" b="1" dirty="0"/>
              <a:t> Utilice un lenguaje neutro:</a:t>
            </a:r>
            <a:r>
              <a:rPr lang="en-US" dirty="0"/>
              <a:t> Evite hacer comentarios sobre el peso, la talla o el aspecto físico. En su lugar, céntrate en la fuerza, la salud y el rendimiento.</a:t>
            </a:r>
          </a:p>
          <a:p>
            <a:pPr>
              <a:buFont typeface="Arial" panose="020B0604020202020204" pitchFamily="34" charset="0"/>
              <a:buChar char="•"/>
            </a:pPr>
            <a:r>
              <a:rPr lang="en-US" b="1" dirty="0"/>
              <a:t> Fomente la motivación intrínseca:</a:t>
            </a:r>
            <a:r>
              <a:rPr lang="en-US" dirty="0"/>
              <a:t> Cambie el enfoque de los objetivos estéticos a los beneficios funcionales, como la mejora de la resistencia, los niveles de energía y el bienestar mental.</a:t>
            </a:r>
          </a:p>
          <a:p>
            <a:pPr>
              <a:buFont typeface="Arial" panose="020B0604020202020204" pitchFamily="34" charset="0"/>
              <a:buChar char="•"/>
            </a:pPr>
            <a:r>
              <a:rPr lang="en-US" b="1" dirty="0"/>
              <a:t> Escuchar activamente:</a:t>
            </a:r>
            <a:r>
              <a:rPr lang="en-US" dirty="0"/>
              <a:t> Si un cliente expresa su preocupación por su cuerpo, valide sus sentimientos sin reforzar las creencias negativas.</a:t>
            </a:r>
          </a:p>
          <a:p>
            <a:pPr>
              <a:buFont typeface="Arial" panose="020B0604020202020204" pitchFamily="34" charset="0"/>
              <a:buChar char="•"/>
            </a:pPr>
            <a:r>
              <a:rPr lang="en-US" b="1" dirty="0"/>
              <a:t> Tranquilícelos:</a:t>
            </a:r>
            <a:r>
              <a:rPr lang="en-US" dirty="0"/>
              <a:t> Recuérdeles que hay cuerpos de todas las formas y tamaños y que la salud no viene determinada únicamente por el peso o la apariencia.</a:t>
            </a:r>
          </a:p>
          <a:p>
            <a:endParaRPr lang="it-IT" dirty="0"/>
          </a:p>
        </p:txBody>
      </p:sp>
      <p:sp>
        <p:nvSpPr>
          <p:cNvPr id="4" name="Segnaposto numero diapositiva 3">
            <a:extLst>
              <a:ext uri="{FF2B5EF4-FFF2-40B4-BE49-F238E27FC236}">
                <a16:creationId xmlns:a16="http://schemas.microsoft.com/office/drawing/2014/main" id="{7EE2056A-0494-1463-2299-888904A8291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t>56</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4526243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024631-BE17-3A61-BF33-5E71912772F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4883B4E-6860-AC69-5F94-89CFE92158D9}"/>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6F2A738-E6D2-5072-9108-0F819413AA37}"/>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34FCE9D7-FF67-40F7-4F8F-A297B337FCC0}"/>
              </a:ext>
            </a:extLst>
          </p:cNvPr>
          <p:cNvSpPr>
            <a:spLocks noGrp="1"/>
          </p:cNvSpPr>
          <p:nvPr>
            <p:ph type="sldNum" sz="quarter" idx="5"/>
          </p:nvPr>
        </p:nvSpPr>
        <p:spPr/>
        <p:txBody>
          <a:bodyPr/>
          <a:lstStyle/>
          <a:p>
            <a:fld id="{696BBB44-F13C-4C4D-B449-73733CECACD6}" type="slidenum">
              <a:rPr lang="it-IT" smtClean="0"/>
              <a:t>57</a:t>
            </a:fld>
            <a:endParaRPr lang="it-IT"/>
          </a:p>
        </p:txBody>
      </p:sp>
    </p:spTree>
    <p:extLst>
      <p:ext uri="{BB962C8B-B14F-4D97-AF65-F5344CB8AC3E}">
        <p14:creationId xmlns:p14="http://schemas.microsoft.com/office/powerpoint/2010/main" val="19219953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9A6DB-282E-ECC8-B580-533235790D5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50779A2-A887-F2B2-8921-47CD8B2A73F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FC5F233-8C34-EC19-D7EE-B653205C6483}"/>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222CA66A-980A-E8A3-0D15-6AB3C3AC70C6}"/>
              </a:ext>
            </a:extLst>
          </p:cNvPr>
          <p:cNvSpPr>
            <a:spLocks noGrp="1"/>
          </p:cNvSpPr>
          <p:nvPr>
            <p:ph type="sldNum" sz="quarter" idx="5"/>
          </p:nvPr>
        </p:nvSpPr>
        <p:spPr/>
        <p:txBody>
          <a:bodyPr/>
          <a:lstStyle/>
          <a:p>
            <a:fld id="{696BBB44-F13C-4C4D-B449-73733CECACD6}" type="slidenum">
              <a:rPr lang="it-IT" smtClean="0"/>
              <a:t>58</a:t>
            </a:fld>
            <a:endParaRPr lang="it-IT"/>
          </a:p>
        </p:txBody>
      </p:sp>
    </p:spTree>
    <p:extLst>
      <p:ext uri="{BB962C8B-B14F-4D97-AF65-F5344CB8AC3E}">
        <p14:creationId xmlns:p14="http://schemas.microsoft.com/office/powerpoint/2010/main" val="201997640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A35471-EC7A-3F2F-58B9-F03D8D36296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9851410-750D-FEF5-69BD-790614B85226}"/>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1C85E2E5-47B5-10DE-F511-610A423618C1}"/>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40B9ED64-9E8E-35D5-0693-2157ECC935D3}"/>
              </a:ext>
            </a:extLst>
          </p:cNvPr>
          <p:cNvSpPr>
            <a:spLocks noGrp="1"/>
          </p:cNvSpPr>
          <p:nvPr>
            <p:ph type="sldNum" sz="quarter" idx="5"/>
          </p:nvPr>
        </p:nvSpPr>
        <p:spPr/>
        <p:txBody>
          <a:bodyPr/>
          <a:lstStyle/>
          <a:p>
            <a:fld id="{696BBB44-F13C-4C4D-B449-73733CECACD6}" type="slidenum">
              <a:rPr lang="it-IT" smtClean="0"/>
              <a:t>59</a:t>
            </a:fld>
            <a:endParaRPr lang="it-IT"/>
          </a:p>
        </p:txBody>
      </p:sp>
    </p:spTree>
    <p:extLst>
      <p:ext uri="{BB962C8B-B14F-4D97-AF65-F5344CB8AC3E}">
        <p14:creationId xmlns:p14="http://schemas.microsoft.com/office/powerpoint/2010/main" val="14950499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7BAD3-8652-0394-7E0B-8B4D01C41FE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2012200-1561-5B3F-D670-DA7202D1351C}"/>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93B7AD8B-D1D4-F39D-EEE4-311B510EEBEE}"/>
              </a:ext>
            </a:extLst>
          </p:cNvPr>
          <p:cNvSpPr>
            <a:spLocks noGrp="1"/>
          </p:cNvSpPr>
          <p:nvPr>
            <p:ph type="body" idx="1"/>
          </p:nvPr>
        </p:nvSpPr>
        <p:spPr/>
        <p:txBody>
          <a:bodyPr/>
          <a:lstStyle/>
          <a:p>
            <a:pPr>
              <a:buNone/>
            </a:pPr>
            <a:r>
              <a:rPr lang="en-US" dirty="0"/>
              <a:t>La imagen corporal se refiere a cómo los individuos </a:t>
            </a:r>
            <a:r>
              <a:rPr lang="en-US" b="1" dirty="0"/>
              <a:t>perciben, piensan y sienten </a:t>
            </a:r>
            <a:r>
              <a:rPr lang="en-US" dirty="0"/>
              <a:t>su propio cuerpo. </a:t>
            </a:r>
          </a:p>
          <a:p>
            <a:pPr>
              <a:buNone/>
            </a:pPr>
            <a:r>
              <a:rPr lang="en-US" dirty="0"/>
              <a:t>Así que, en cierto modo, es cómo te ves a ti mismo cuando te miras al espejo o te imaginas en tu mente.</a:t>
            </a:r>
          </a:p>
        </p:txBody>
      </p:sp>
      <p:sp>
        <p:nvSpPr>
          <p:cNvPr id="4" name="Segnaposto numero diapositiva 3">
            <a:extLst>
              <a:ext uri="{FF2B5EF4-FFF2-40B4-BE49-F238E27FC236}">
                <a16:creationId xmlns:a16="http://schemas.microsoft.com/office/drawing/2014/main" id="{32863570-EAD4-D608-F4D6-82C921388EA9}"/>
              </a:ext>
            </a:extLst>
          </p:cNvPr>
          <p:cNvSpPr>
            <a:spLocks noGrp="1"/>
          </p:cNvSpPr>
          <p:nvPr>
            <p:ph type="sldNum" sz="quarter" idx="5"/>
          </p:nvPr>
        </p:nvSpPr>
        <p:spPr/>
        <p:txBody>
          <a:bodyPr/>
          <a:lstStyle/>
          <a:p>
            <a:fld id="{696BBB44-F13C-4C4D-B449-73733CECACD6}" type="slidenum">
              <a:rPr lang="it-IT" smtClean="0"/>
              <a:t>6</a:t>
            </a:fld>
            <a:endParaRPr lang="it-IT"/>
          </a:p>
        </p:txBody>
      </p:sp>
    </p:spTree>
    <p:extLst>
      <p:ext uri="{BB962C8B-B14F-4D97-AF65-F5344CB8AC3E}">
        <p14:creationId xmlns:p14="http://schemas.microsoft.com/office/powerpoint/2010/main" val="34905943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4487F-3AD7-78EF-1071-59C60D1A3A3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5512369-897F-806A-C4E7-04C6DB09EE0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B960F45F-758B-3C0F-563F-1220DA27259F}"/>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A0D13BBB-C60A-DA1B-9199-5EBFCA768626}"/>
              </a:ext>
            </a:extLst>
          </p:cNvPr>
          <p:cNvSpPr>
            <a:spLocks noGrp="1"/>
          </p:cNvSpPr>
          <p:nvPr>
            <p:ph type="sldNum" sz="quarter" idx="5"/>
          </p:nvPr>
        </p:nvSpPr>
        <p:spPr/>
        <p:txBody>
          <a:bodyPr/>
          <a:lstStyle/>
          <a:p>
            <a:fld id="{696BBB44-F13C-4C4D-B449-73733CECACD6}" type="slidenum">
              <a:rPr lang="it-IT" smtClean="0"/>
              <a:t>60</a:t>
            </a:fld>
            <a:endParaRPr lang="it-IT"/>
          </a:p>
        </p:txBody>
      </p:sp>
    </p:spTree>
    <p:extLst>
      <p:ext uri="{BB962C8B-B14F-4D97-AF65-F5344CB8AC3E}">
        <p14:creationId xmlns:p14="http://schemas.microsoft.com/office/powerpoint/2010/main" val="105836630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8ED876-B13F-0447-02CD-48EE2799DDD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4832D1F-C1E0-E85E-2814-BF87E075592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B7A34C0-9CFD-A305-CB85-38865A8B666C}"/>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BDA1F4A6-8DF6-6CF1-82A8-823D7C481A03}"/>
              </a:ext>
            </a:extLst>
          </p:cNvPr>
          <p:cNvSpPr>
            <a:spLocks noGrp="1"/>
          </p:cNvSpPr>
          <p:nvPr>
            <p:ph type="sldNum" sz="quarter" idx="5"/>
          </p:nvPr>
        </p:nvSpPr>
        <p:spPr/>
        <p:txBody>
          <a:bodyPr/>
          <a:lstStyle/>
          <a:p>
            <a:fld id="{696BBB44-F13C-4C4D-B449-73733CECACD6}" type="slidenum">
              <a:rPr lang="it-IT" smtClean="0"/>
              <a:t>61</a:t>
            </a:fld>
            <a:endParaRPr lang="it-IT"/>
          </a:p>
        </p:txBody>
      </p:sp>
    </p:spTree>
    <p:extLst>
      <p:ext uri="{BB962C8B-B14F-4D97-AF65-F5344CB8AC3E}">
        <p14:creationId xmlns:p14="http://schemas.microsoft.com/office/powerpoint/2010/main" val="67694169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CEFA5-50BA-4674-AF5E-C886CE1E108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17A9236-9CEA-4AA6-FB74-01E842CED3AD}"/>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41E79824-50D4-9B9C-D5D2-03EE5A67DD68}"/>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33901F3D-DD35-11CE-2908-A514988EA168}"/>
              </a:ext>
            </a:extLst>
          </p:cNvPr>
          <p:cNvSpPr>
            <a:spLocks noGrp="1"/>
          </p:cNvSpPr>
          <p:nvPr>
            <p:ph type="sldNum" sz="quarter" idx="5"/>
          </p:nvPr>
        </p:nvSpPr>
        <p:spPr/>
        <p:txBody>
          <a:bodyPr/>
          <a:lstStyle/>
          <a:p>
            <a:fld id="{696BBB44-F13C-4C4D-B449-73733CECACD6}" type="slidenum">
              <a:rPr lang="it-IT" smtClean="0"/>
              <a:t>62</a:t>
            </a:fld>
            <a:endParaRPr lang="it-IT"/>
          </a:p>
        </p:txBody>
      </p:sp>
    </p:spTree>
    <p:extLst>
      <p:ext uri="{BB962C8B-B14F-4D97-AF65-F5344CB8AC3E}">
        <p14:creationId xmlns:p14="http://schemas.microsoft.com/office/powerpoint/2010/main" val="21404331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34AD2-2E29-C72E-DEB3-7B7858F9CA7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177A706-91B4-59E2-7A95-2F5C21D97ACA}"/>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71FE455-0EA1-DE88-DB4A-C8FE24608EDB}"/>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43D3AB5D-13C8-0DA7-672E-77EA4AB595DD}"/>
              </a:ext>
            </a:extLst>
          </p:cNvPr>
          <p:cNvSpPr>
            <a:spLocks noGrp="1"/>
          </p:cNvSpPr>
          <p:nvPr>
            <p:ph type="sldNum" sz="quarter" idx="5"/>
          </p:nvPr>
        </p:nvSpPr>
        <p:spPr/>
        <p:txBody>
          <a:bodyPr/>
          <a:lstStyle/>
          <a:p>
            <a:fld id="{696BBB44-F13C-4C4D-B449-73733CECACD6}" type="slidenum">
              <a:rPr lang="it-IT" smtClean="0"/>
              <a:t>63</a:t>
            </a:fld>
            <a:endParaRPr lang="it-IT"/>
          </a:p>
        </p:txBody>
      </p:sp>
    </p:spTree>
    <p:extLst>
      <p:ext uri="{BB962C8B-B14F-4D97-AF65-F5344CB8AC3E}">
        <p14:creationId xmlns:p14="http://schemas.microsoft.com/office/powerpoint/2010/main" val="323575366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5A406-DB3A-CC0E-A649-B0BB5F6ACB0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F9BC4A8-BF8E-9A2A-75C5-08B9FAF00389}"/>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51B22401-55E5-FC6A-8AC5-EAC77BBB533D}"/>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A8F90C47-C0EA-DA8F-540C-5ED64DBDAE8A}"/>
              </a:ext>
            </a:extLst>
          </p:cNvPr>
          <p:cNvSpPr>
            <a:spLocks noGrp="1"/>
          </p:cNvSpPr>
          <p:nvPr>
            <p:ph type="sldNum" sz="quarter" idx="5"/>
          </p:nvPr>
        </p:nvSpPr>
        <p:spPr/>
        <p:txBody>
          <a:bodyPr/>
          <a:lstStyle/>
          <a:p>
            <a:fld id="{696BBB44-F13C-4C4D-B449-73733CECACD6}" type="slidenum">
              <a:rPr lang="it-IT" smtClean="0"/>
              <a:t>64</a:t>
            </a:fld>
            <a:endParaRPr lang="it-IT"/>
          </a:p>
        </p:txBody>
      </p:sp>
    </p:spTree>
    <p:extLst>
      <p:ext uri="{BB962C8B-B14F-4D97-AF65-F5344CB8AC3E}">
        <p14:creationId xmlns:p14="http://schemas.microsoft.com/office/powerpoint/2010/main" val="425545154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34F2A-C2AF-CF4A-540F-3AC1D69ED8A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D1E933A-0C28-0365-300B-9FA26DFB38D2}"/>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763B4BA-64B4-29EA-8E66-C2F30FD53CEF}"/>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1EB095B7-61AA-1D36-4F94-66E0F0738DEB}"/>
              </a:ext>
            </a:extLst>
          </p:cNvPr>
          <p:cNvSpPr>
            <a:spLocks noGrp="1"/>
          </p:cNvSpPr>
          <p:nvPr>
            <p:ph type="sldNum" sz="quarter" idx="5"/>
          </p:nvPr>
        </p:nvSpPr>
        <p:spPr/>
        <p:txBody>
          <a:bodyPr/>
          <a:lstStyle/>
          <a:p>
            <a:fld id="{696BBB44-F13C-4C4D-B449-73733CECACD6}" type="slidenum">
              <a:rPr lang="it-IT" smtClean="0"/>
              <a:t>65</a:t>
            </a:fld>
            <a:endParaRPr lang="it-IT"/>
          </a:p>
        </p:txBody>
      </p:sp>
    </p:spTree>
    <p:extLst>
      <p:ext uri="{BB962C8B-B14F-4D97-AF65-F5344CB8AC3E}">
        <p14:creationId xmlns:p14="http://schemas.microsoft.com/office/powerpoint/2010/main" val="265170962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FCAAB-E8AE-6316-E259-58755912DB7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171374B-B947-1E0C-D886-5A08D091961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05B52AD-3DD7-7A8A-53CB-EB6533D835DB}"/>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537263CA-1764-79FF-9DF3-B5ECE9436513}"/>
              </a:ext>
            </a:extLst>
          </p:cNvPr>
          <p:cNvSpPr>
            <a:spLocks noGrp="1"/>
          </p:cNvSpPr>
          <p:nvPr>
            <p:ph type="sldNum" sz="quarter" idx="5"/>
          </p:nvPr>
        </p:nvSpPr>
        <p:spPr/>
        <p:txBody>
          <a:bodyPr/>
          <a:lstStyle/>
          <a:p>
            <a:fld id="{696BBB44-F13C-4C4D-B449-73733CECACD6}" type="slidenum">
              <a:rPr lang="it-IT" smtClean="0"/>
              <a:t>66</a:t>
            </a:fld>
            <a:endParaRPr lang="it-IT"/>
          </a:p>
        </p:txBody>
      </p:sp>
    </p:spTree>
    <p:extLst>
      <p:ext uri="{BB962C8B-B14F-4D97-AF65-F5344CB8AC3E}">
        <p14:creationId xmlns:p14="http://schemas.microsoft.com/office/powerpoint/2010/main" val="93890838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5DC9F-1D60-D928-AE98-F6C6F8CB03F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69782C3-4EA0-D7B7-F619-CD45DAD7BA6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26ABB1A-2AF1-FDA3-F735-ACF7C63DDB23}"/>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3D95FA13-1BFD-DCE1-64B1-5BA0BE2FF343}"/>
              </a:ext>
            </a:extLst>
          </p:cNvPr>
          <p:cNvSpPr>
            <a:spLocks noGrp="1"/>
          </p:cNvSpPr>
          <p:nvPr>
            <p:ph type="sldNum" sz="quarter" idx="5"/>
          </p:nvPr>
        </p:nvSpPr>
        <p:spPr/>
        <p:txBody>
          <a:bodyPr/>
          <a:lstStyle/>
          <a:p>
            <a:fld id="{696BBB44-F13C-4C4D-B449-73733CECACD6}" type="slidenum">
              <a:rPr lang="it-IT" smtClean="0"/>
              <a:t>67</a:t>
            </a:fld>
            <a:endParaRPr lang="it-IT"/>
          </a:p>
        </p:txBody>
      </p:sp>
    </p:spTree>
    <p:extLst>
      <p:ext uri="{BB962C8B-B14F-4D97-AF65-F5344CB8AC3E}">
        <p14:creationId xmlns:p14="http://schemas.microsoft.com/office/powerpoint/2010/main" val="114266461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41FA71-EEBE-65C7-774B-F3F0C545D83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4D9069D-76B2-262D-8E47-1ED9567882D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AFF71934-652E-1C6C-5691-D973E72550ED}"/>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2A817F9E-A71E-DD2C-BCF7-AA5BAC07CEFA}"/>
              </a:ext>
            </a:extLst>
          </p:cNvPr>
          <p:cNvSpPr>
            <a:spLocks noGrp="1"/>
          </p:cNvSpPr>
          <p:nvPr>
            <p:ph type="sldNum" sz="quarter" idx="5"/>
          </p:nvPr>
        </p:nvSpPr>
        <p:spPr/>
        <p:txBody>
          <a:bodyPr/>
          <a:lstStyle/>
          <a:p>
            <a:fld id="{696BBB44-F13C-4C4D-B449-73733CECACD6}" type="slidenum">
              <a:rPr lang="it-IT" smtClean="0"/>
              <a:t>68</a:t>
            </a:fld>
            <a:endParaRPr lang="it-IT"/>
          </a:p>
        </p:txBody>
      </p:sp>
    </p:spTree>
    <p:extLst>
      <p:ext uri="{BB962C8B-B14F-4D97-AF65-F5344CB8AC3E}">
        <p14:creationId xmlns:p14="http://schemas.microsoft.com/office/powerpoint/2010/main" val="384506134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226AC1-B1CF-A02B-FA66-1407F5735C5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43E183A-4B3E-60DB-1568-77CF9FA10410}"/>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0E4FD040-F196-1559-196E-005A57521561}"/>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A4EE01DB-7478-EE83-60E4-BC858715AA91}"/>
              </a:ext>
            </a:extLst>
          </p:cNvPr>
          <p:cNvSpPr>
            <a:spLocks noGrp="1"/>
          </p:cNvSpPr>
          <p:nvPr>
            <p:ph type="sldNum" sz="quarter" idx="5"/>
          </p:nvPr>
        </p:nvSpPr>
        <p:spPr/>
        <p:txBody>
          <a:bodyPr/>
          <a:lstStyle/>
          <a:p>
            <a:fld id="{696BBB44-F13C-4C4D-B449-73733CECACD6}" type="slidenum">
              <a:rPr lang="it-IT" smtClean="0"/>
              <a:t>69</a:t>
            </a:fld>
            <a:endParaRPr lang="it-IT"/>
          </a:p>
        </p:txBody>
      </p:sp>
    </p:spTree>
    <p:extLst>
      <p:ext uri="{BB962C8B-B14F-4D97-AF65-F5344CB8AC3E}">
        <p14:creationId xmlns:p14="http://schemas.microsoft.com/office/powerpoint/2010/main" val="2763185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778B06-53C6-83B2-514D-6DD5D988E40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8A1EC3C-6EC4-22DD-B5C0-10EC1D87FEBC}"/>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97C8A03-2D51-99A7-EF79-19A4E06CF54A}"/>
              </a:ext>
            </a:extLst>
          </p:cNvPr>
          <p:cNvSpPr>
            <a:spLocks noGrp="1"/>
          </p:cNvSpPr>
          <p:nvPr>
            <p:ph type="body" idx="1"/>
          </p:nvPr>
        </p:nvSpPr>
        <p:spPr/>
        <p:txBody>
          <a:bodyPr/>
          <a:lstStyle/>
          <a:p>
            <a:r>
              <a:rPr lang="it-IT" dirty="0" err="1"/>
              <a:t>Está estrechamente relacionada </a:t>
            </a:r>
            <a:r>
              <a:rPr lang="it-IT" dirty="0"/>
              <a:t>con la </a:t>
            </a:r>
            <a:r>
              <a:rPr lang="it-IT" dirty="0" err="1"/>
              <a:t>autoestima, ya que la estima </a:t>
            </a:r>
            <a:r>
              <a:rPr lang="it-IT" dirty="0"/>
              <a:t>corporal </a:t>
            </a:r>
            <a:r>
              <a:rPr lang="it-IT" dirty="0" err="1"/>
              <a:t>se incluye en el término general </a:t>
            </a:r>
            <a:r>
              <a:rPr lang="it-IT" dirty="0"/>
              <a:t>de </a:t>
            </a:r>
            <a:r>
              <a:rPr lang="it-IT" dirty="0" err="1"/>
              <a:t>autoestima </a:t>
            </a:r>
            <a:r>
              <a:rPr lang="it-IT" dirty="0"/>
              <a:t>y </a:t>
            </a:r>
            <a:r>
              <a:rPr lang="it-IT" dirty="0" err="1"/>
              <a:t>está relacionada con los pensamientos </a:t>
            </a:r>
            <a:r>
              <a:rPr lang="it-IT" dirty="0"/>
              <a:t>y sentimientos que </a:t>
            </a:r>
            <a:r>
              <a:rPr lang="it-IT" dirty="0" err="1"/>
              <a:t>tiene</a:t>
            </a:r>
            <a:r>
              <a:rPr lang="it-IT" dirty="0"/>
              <a:t> una </a:t>
            </a:r>
            <a:r>
              <a:rPr lang="it-IT" dirty="0" err="1"/>
              <a:t>persona sobre su aspecto</a:t>
            </a:r>
            <a:r>
              <a:rPr lang="it-IT" dirty="0"/>
              <a:t>, </a:t>
            </a:r>
            <a:r>
              <a:rPr lang="it-IT" dirty="0" err="1"/>
              <a:t>forma </a:t>
            </a:r>
            <a:r>
              <a:rPr lang="it-IT" dirty="0"/>
              <a:t>o tamaño.</a:t>
            </a:r>
          </a:p>
          <a:p>
            <a:endParaRPr lang="it-IT" dirty="0"/>
          </a:p>
        </p:txBody>
      </p:sp>
      <p:sp>
        <p:nvSpPr>
          <p:cNvPr id="4" name="Segnaposto numero diapositiva 3">
            <a:extLst>
              <a:ext uri="{FF2B5EF4-FFF2-40B4-BE49-F238E27FC236}">
                <a16:creationId xmlns:a16="http://schemas.microsoft.com/office/drawing/2014/main" id="{3FC54258-703B-0B1B-FBCF-A0850EC4B9FA}"/>
              </a:ext>
            </a:extLst>
          </p:cNvPr>
          <p:cNvSpPr>
            <a:spLocks noGrp="1"/>
          </p:cNvSpPr>
          <p:nvPr>
            <p:ph type="sldNum" sz="quarter" idx="5"/>
          </p:nvPr>
        </p:nvSpPr>
        <p:spPr/>
        <p:txBody>
          <a:bodyPr/>
          <a:lstStyle/>
          <a:p>
            <a:fld id="{696BBB44-F13C-4C4D-B449-73733CECACD6}" type="slidenum">
              <a:rPr lang="it-IT" smtClean="0"/>
              <a:t>7</a:t>
            </a:fld>
            <a:endParaRPr lang="it-IT"/>
          </a:p>
        </p:txBody>
      </p:sp>
    </p:spTree>
    <p:extLst>
      <p:ext uri="{BB962C8B-B14F-4D97-AF65-F5344CB8AC3E}">
        <p14:creationId xmlns:p14="http://schemas.microsoft.com/office/powerpoint/2010/main" val="175262563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B85F60-3DB0-7CC6-6906-FB866D4CCE2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BC729D7-6F8A-3C5E-CC81-03D021A9385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90C0AFDE-9E1D-BA8F-AEF5-C2BA14A88A71}"/>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2ACEB980-1851-711C-06F1-DA6C50AF2233}"/>
              </a:ext>
            </a:extLst>
          </p:cNvPr>
          <p:cNvSpPr>
            <a:spLocks noGrp="1"/>
          </p:cNvSpPr>
          <p:nvPr>
            <p:ph type="sldNum" sz="quarter" idx="5"/>
          </p:nvPr>
        </p:nvSpPr>
        <p:spPr/>
        <p:txBody>
          <a:bodyPr/>
          <a:lstStyle/>
          <a:p>
            <a:fld id="{696BBB44-F13C-4C4D-B449-73733CECACD6}" type="slidenum">
              <a:rPr lang="it-IT" smtClean="0"/>
              <a:t>70</a:t>
            </a:fld>
            <a:endParaRPr lang="it-IT"/>
          </a:p>
        </p:txBody>
      </p:sp>
    </p:spTree>
    <p:extLst>
      <p:ext uri="{BB962C8B-B14F-4D97-AF65-F5344CB8AC3E}">
        <p14:creationId xmlns:p14="http://schemas.microsoft.com/office/powerpoint/2010/main" val="37273910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D65F2-767B-D4D2-6439-057DE75AEEB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A87894E-3BCA-C56A-4B57-D23F23846C3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1182D8F-11CF-0B24-EB21-E078AA252286}"/>
              </a:ext>
            </a:extLst>
          </p:cNvPr>
          <p:cNvSpPr>
            <a:spLocks noGrp="1"/>
          </p:cNvSpPr>
          <p:nvPr>
            <p:ph type="body" idx="1"/>
          </p:nvPr>
        </p:nvSpPr>
        <p:spPr/>
        <p:txBody>
          <a:bodyPr/>
          <a:lstStyle/>
          <a:p>
            <a:r>
              <a:rPr lang="en-US" dirty="0"/>
              <a:t>Quienes tienen una imagen corporal sana no entrenan para castigarse o modificarse, sino para sentirse bien. </a:t>
            </a:r>
          </a:p>
          <a:p>
            <a:r>
              <a:rPr lang="en-US" dirty="0"/>
              <a:t>Cuando la formación se convierte en una obsesión, es una señal de alarma</a:t>
            </a:r>
            <a:endParaRPr lang="it-IT" dirty="0"/>
          </a:p>
        </p:txBody>
      </p:sp>
      <p:sp>
        <p:nvSpPr>
          <p:cNvPr id="4" name="Segnaposto numero diapositiva 3">
            <a:extLst>
              <a:ext uri="{FF2B5EF4-FFF2-40B4-BE49-F238E27FC236}">
                <a16:creationId xmlns:a16="http://schemas.microsoft.com/office/drawing/2014/main" id="{0E07B8CD-49DC-BA2A-632C-05AE7EACB5D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t>8</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88139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AE64E0-BC58-8DBA-565E-0BB2FE1BCEA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20D2AD6-0A94-BCF5-58DC-940912305439}"/>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1F951363-D57E-32B7-B8F0-D850BFD38C0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 una imagen corporal negativa de nosotros mismos, con una imagen corporal ideal inalcanzable, puede conducir a los comportamientos mencionados.</a:t>
            </a:r>
          </a:p>
          <a:p>
            <a:r>
              <a:rPr lang="en-US" dirty="0"/>
              <a:t>Las investigaciones demuestran que </a:t>
            </a:r>
            <a:r>
              <a:rPr lang="en-US" b="1" dirty="0"/>
              <a:t>la insatisfacción corporal </a:t>
            </a:r>
            <a:r>
              <a:rPr lang="en-US" dirty="0"/>
              <a:t>es un importante factor predictivo de los trastornos alimentarios y los problemas de salud mental, por lo que es esencial que los profesionales de la actividad física fomenten la positividad corporal y la autoaceptación en sus entornos de entrenamiento.</a:t>
            </a:r>
          </a:p>
          <a:p>
            <a:endParaRPr lang="it-IT" dirty="0"/>
          </a:p>
        </p:txBody>
      </p:sp>
      <p:sp>
        <p:nvSpPr>
          <p:cNvPr id="4" name="Segnaposto numero diapositiva 3">
            <a:extLst>
              <a:ext uri="{FF2B5EF4-FFF2-40B4-BE49-F238E27FC236}">
                <a16:creationId xmlns:a16="http://schemas.microsoft.com/office/drawing/2014/main" id="{7C5B20D3-404C-93F7-2B8E-BDC1116F7B10}"/>
              </a:ext>
            </a:extLst>
          </p:cNvPr>
          <p:cNvSpPr>
            <a:spLocks noGrp="1"/>
          </p:cNvSpPr>
          <p:nvPr>
            <p:ph type="sldNum" sz="quarter" idx="5"/>
          </p:nvPr>
        </p:nvSpPr>
        <p:spPr/>
        <p:txBody>
          <a:bodyPr/>
          <a:lstStyle/>
          <a:p>
            <a:fld id="{696BBB44-F13C-4C4D-B449-73733CECACD6}" type="slidenum">
              <a:rPr lang="it-IT" smtClean="0"/>
              <a:t>9</a:t>
            </a:fld>
            <a:endParaRPr lang="it-IT"/>
          </a:p>
        </p:txBody>
      </p:sp>
    </p:spTree>
    <p:extLst>
      <p:ext uri="{BB962C8B-B14F-4D97-AF65-F5344CB8AC3E}">
        <p14:creationId xmlns:p14="http://schemas.microsoft.com/office/powerpoint/2010/main" val="1777982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efault">
    <p:spTree>
      <p:nvGrpSpPr>
        <p:cNvPr id="1" name=""/>
        <p:cNvGrpSpPr/>
        <p:nvPr/>
      </p:nvGrpSpPr>
      <p:grpSpPr>
        <a:xfrm>
          <a:off x="0" y="0"/>
          <a:ext cx="0" cy="0"/>
          <a:chOff x="0" y="0"/>
          <a:chExt cx="0" cy="0"/>
        </a:xfrm>
      </p:grpSpPr>
      <p:sp>
        <p:nvSpPr>
          <p:cNvPr id="5" name="PlaceHolder 1"/>
          <p:cNvSpPr>
            <a:spLocks noGrp="1"/>
          </p:cNvSpPr>
          <p:nvPr>
            <p:ph type="title"/>
          </p:nvPr>
        </p:nvSpPr>
        <p:spPr>
          <a:xfrm>
            <a:off x="504000" y="226080"/>
            <a:ext cx="9071640" cy="946440"/>
          </a:xfrm>
          <a:prstGeom prst="rect">
            <a:avLst/>
          </a:prstGeom>
          <a:noFill/>
          <a:ln w="0">
            <a:noFill/>
          </a:ln>
        </p:spPr>
        <p:txBody>
          <a:bodyPr lIns="0" tIns="0" rIns="0" bIns="0" anchor="ctr">
            <a:noAutofit/>
          </a:bodyPr>
          <a:lstStyle/>
          <a:p>
            <a:pPr indent="0" algn="ctr">
              <a:buNone/>
            </a:pPr>
            <a:endParaRPr lang="en-US" sz="4400" b="0" u="none" strike="noStrike">
              <a:solidFill>
                <a:srgbClr val="000000"/>
              </a:solidFill>
              <a:uFillTx/>
              <a:latin typeface="Arial"/>
            </a:endParaRPr>
          </a:p>
        </p:txBody>
      </p:sp>
      <p:sp>
        <p:nvSpPr>
          <p:cNvPr id="6" name="PlaceHolder 2"/>
          <p:cNvSpPr>
            <a:spLocks noGrp="1"/>
          </p:cNvSpPr>
          <p:nvPr>
            <p:ph type="subTitle"/>
          </p:nvPr>
        </p:nvSpPr>
        <p:spPr>
          <a:xfrm>
            <a:off x="504000" y="1326600"/>
            <a:ext cx="9071640" cy="3288240"/>
          </a:xfrm>
          <a:prstGeom prst="rect">
            <a:avLst/>
          </a:prstGeom>
          <a:noFill/>
          <a:ln w="0">
            <a:noFill/>
          </a:ln>
        </p:spPr>
        <p:txBody>
          <a:bodyPr lIns="0" tIns="0" rIns="0" bIns="0" anchor="ctr">
            <a:noAutofit/>
          </a:bodyPr>
          <a:lstStyle/>
          <a:p>
            <a:pPr indent="0" algn="ctr">
              <a:buNone/>
            </a:pPr>
            <a:endParaRPr lang="en-US" sz="3200" b="0" u="none" strike="noStrike">
              <a:solidFill>
                <a:srgbClr val="000000"/>
              </a:solidFill>
              <a:uFillTx/>
              <a:latin typeface="Arial"/>
            </a:endParaRPr>
          </a:p>
        </p:txBody>
      </p:sp>
      <p:sp>
        <p:nvSpPr>
          <p:cNvPr id="4" name="PlaceHolder 3"/>
          <p:cNvSpPr>
            <a:spLocks noGrp="1"/>
          </p:cNvSpPr>
          <p:nvPr>
            <p:ph type="ftr" idx="2"/>
          </p:nvPr>
        </p:nvSpPr>
        <p:spPr/>
        <p:txBody>
          <a:bodyPr/>
          <a:lstStyle/>
          <a:p>
            <a:r>
              <a:t>Footer</a:t>
            </a:r>
          </a:p>
        </p:txBody>
      </p:sp>
      <p:sp>
        <p:nvSpPr>
          <p:cNvPr id="2" name="PlaceHolder 4"/>
          <p:cNvSpPr>
            <a:spLocks noGrp="1"/>
          </p:cNvSpPr>
          <p:nvPr>
            <p:ph type="sldNum" idx="3"/>
          </p:nvPr>
        </p:nvSpPr>
        <p:spPr/>
        <p:txBody>
          <a:bodyPr/>
          <a:lstStyle/>
          <a:p>
            <a:fld id="{A21B555C-98B9-40EF-9A09-9906BF090283}" type="slidenum">
              <a:t>‹N›</a:t>
            </a:fld>
            <a:endParaRPr/>
          </a:p>
        </p:txBody>
      </p:sp>
      <p:sp>
        <p:nvSpPr>
          <p:cNvPr id="3" name="PlaceHolder 5"/>
          <p:cNvSpPr>
            <a:spLocks noGrp="1"/>
          </p:cNvSpPr>
          <p:nvPr>
            <p:ph type="dt" idx="1"/>
          </p:nvPr>
        </p:nvSpPr>
        <p:spPr/>
        <p:txBody>
          <a:body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Default">
    <p:spTree>
      <p:nvGrpSpPr>
        <p:cNvPr id="1" name=""/>
        <p:cNvGrpSpPr/>
        <p:nvPr/>
      </p:nvGrpSpPr>
      <p:grpSpPr>
        <a:xfrm>
          <a:off x="0" y="0"/>
          <a:ext cx="0" cy="0"/>
          <a:chOff x="0" y="0"/>
          <a:chExt cx="0" cy="0"/>
        </a:xfrm>
      </p:grpSpPr>
      <p:sp>
        <p:nvSpPr>
          <p:cNvPr id="7" name="PlaceHolder 1"/>
          <p:cNvSpPr>
            <a:spLocks noGrp="1"/>
          </p:cNvSpPr>
          <p:nvPr>
            <p:ph type="title"/>
          </p:nvPr>
        </p:nvSpPr>
        <p:spPr>
          <a:xfrm>
            <a:off x="504000" y="226080"/>
            <a:ext cx="9071640" cy="946440"/>
          </a:xfrm>
          <a:prstGeom prst="rect">
            <a:avLst/>
          </a:prstGeom>
          <a:noFill/>
          <a:ln w="0">
            <a:noFill/>
          </a:ln>
        </p:spPr>
        <p:txBody>
          <a:bodyPr lIns="0" tIns="0" rIns="0" bIns="0" anchor="ctr">
            <a:noAutofit/>
          </a:bodyPr>
          <a:lstStyle/>
          <a:p>
            <a:pPr indent="0" algn="ctr">
              <a:buNone/>
            </a:pPr>
            <a:endParaRPr lang="en-US" sz="4400" b="0" u="none" strike="noStrike">
              <a:solidFill>
                <a:srgbClr val="000000"/>
              </a:solidFill>
              <a:uFillTx/>
              <a:latin typeface="Arial"/>
            </a:endParaRPr>
          </a:p>
        </p:txBody>
      </p:sp>
      <p:sp>
        <p:nvSpPr>
          <p:cNvPr id="8" name="PlaceHolder 2"/>
          <p:cNvSpPr>
            <a:spLocks noGrp="1"/>
          </p:cNvSpPr>
          <p:nvPr>
            <p:ph/>
          </p:nvPr>
        </p:nvSpPr>
        <p:spPr>
          <a:xfrm>
            <a:off x="504000" y="1326600"/>
            <a:ext cx="9071640" cy="3288240"/>
          </a:xfrm>
          <a:prstGeom prst="rect">
            <a:avLst/>
          </a:prstGeom>
          <a:noFill/>
          <a:ln w="0">
            <a:noFill/>
          </a:ln>
        </p:spPr>
        <p:txBody>
          <a:bodyPr lIns="0" tIns="0" rIns="0" bIns="0" anchor="t">
            <a:normAutofit/>
          </a:bodyPr>
          <a:lstStyle/>
          <a:p>
            <a:pPr indent="0">
              <a:spcBef>
                <a:spcPts val="1417"/>
              </a:spcBef>
              <a:buNone/>
            </a:pPr>
            <a:endParaRPr lang="en-US" sz="3200" b="0" u="none" strike="noStrike">
              <a:solidFill>
                <a:srgbClr val="000000"/>
              </a:solidFill>
              <a:uFillTx/>
              <a:latin typeface="Arial"/>
            </a:endParaRPr>
          </a:p>
        </p:txBody>
      </p:sp>
      <p:sp>
        <p:nvSpPr>
          <p:cNvPr id="4" name="PlaceHolder 3"/>
          <p:cNvSpPr>
            <a:spLocks noGrp="1"/>
          </p:cNvSpPr>
          <p:nvPr>
            <p:ph type="ftr" idx="2"/>
          </p:nvPr>
        </p:nvSpPr>
        <p:spPr/>
        <p:txBody>
          <a:bodyPr/>
          <a:lstStyle/>
          <a:p>
            <a:r>
              <a:t>Footer</a:t>
            </a:r>
          </a:p>
        </p:txBody>
      </p:sp>
      <p:sp>
        <p:nvSpPr>
          <p:cNvPr id="5" name="PlaceHolder 4"/>
          <p:cNvSpPr>
            <a:spLocks noGrp="1"/>
          </p:cNvSpPr>
          <p:nvPr>
            <p:ph type="sldNum" idx="3"/>
          </p:nvPr>
        </p:nvSpPr>
        <p:spPr/>
        <p:txBody>
          <a:bodyPr/>
          <a:lstStyle/>
          <a:p>
            <a:fld id="{D1F799A0-14C8-44A5-A715-94D98D0CCEE4}" type="slidenum">
              <a:t>‹N›</a:t>
            </a:fld>
            <a:endParaRPr/>
          </a:p>
        </p:txBody>
      </p:sp>
      <p:sp>
        <p:nvSpPr>
          <p:cNvPr id="6" name="PlaceHolder 5"/>
          <p:cNvSpPr>
            <a:spLocks noGrp="1"/>
          </p:cNvSpPr>
          <p:nvPr>
            <p:ph type="dt" idx="1"/>
          </p:nvPr>
        </p:nvSpPr>
        <p:spPr/>
        <p:txBody>
          <a:body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PlaceHolder 1"/>
          <p:cNvSpPr>
            <a:spLocks noGrp="1"/>
          </p:cNvSpPr>
          <p:nvPr>
            <p:ph type="title"/>
          </p:nvPr>
        </p:nvSpPr>
        <p:spPr>
          <a:xfrm>
            <a:off x="504000" y="226080"/>
            <a:ext cx="9071640" cy="94644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uFillTx/>
                <a:latin typeface="Arial"/>
              </a:rPr>
              <a:t>Haga clic para editar el formato del texto del título</a:t>
            </a:r>
          </a:p>
        </p:txBody>
      </p:sp>
      <p:sp>
        <p:nvSpPr>
          <p:cNvPr id="6" name="PlaceHolder 2"/>
          <p:cNvSpPr>
            <a:spLocks noGrp="1"/>
          </p:cNvSpPr>
          <p:nvPr>
            <p:ph type="body"/>
          </p:nvPr>
        </p:nvSpPr>
        <p:spPr>
          <a:xfrm>
            <a:off x="504000" y="1326600"/>
            <a:ext cx="9071640" cy="32882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uFillTx/>
                <a:latin typeface="Arial"/>
              </a:rPr>
              <a:t>Haga clic para editar el formato de texto del esquema</a:t>
            </a:r>
          </a:p>
          <a:p>
            <a:pPr marL="864000" lvl="1" indent="-324000">
              <a:spcBef>
                <a:spcPts val="1134"/>
              </a:spcBef>
              <a:buClr>
                <a:srgbClr val="000000"/>
              </a:buClr>
              <a:buSzPct val="75000"/>
              <a:buFont typeface="Symbol" charset="2"/>
              <a:buChar char=""/>
            </a:pPr>
            <a:r>
              <a:rPr lang="en-US" sz="2800" b="0" u="none" strike="noStrike">
                <a:solidFill>
                  <a:srgbClr val="000000"/>
                </a:solidFill>
                <a:uFillTx/>
                <a:latin typeface="Arial"/>
              </a:rPr>
              <a:t>Segundo nivel</a:t>
            </a:r>
          </a:p>
          <a:p>
            <a:pPr marL="1296000" lvl="2" indent="-288000">
              <a:spcBef>
                <a:spcPts val="850"/>
              </a:spcBef>
              <a:buClr>
                <a:srgbClr val="000000"/>
              </a:buClr>
              <a:buSzPct val="45000"/>
              <a:buFont typeface="Wingdings" charset="2"/>
              <a:buChar char=""/>
            </a:pPr>
            <a:r>
              <a:rPr lang="en-US" sz="2400" b="0" u="none" strike="noStrike">
                <a:solidFill>
                  <a:srgbClr val="000000"/>
                </a:solidFill>
                <a:uFillTx/>
                <a:latin typeface="Arial"/>
              </a:rPr>
              <a:t>Tercer nivel</a:t>
            </a:r>
          </a:p>
          <a:p>
            <a:pPr marL="1728000" lvl="3" indent="-216000">
              <a:spcBef>
                <a:spcPts val="567"/>
              </a:spcBef>
              <a:buClr>
                <a:srgbClr val="000000"/>
              </a:buClr>
              <a:buSzPct val="75000"/>
              <a:buFont typeface="Symbol" charset="2"/>
              <a:buChar char=""/>
            </a:pPr>
            <a:r>
              <a:rPr lang="en-US" sz="2000" b="0" u="none" strike="noStrike">
                <a:solidFill>
                  <a:srgbClr val="000000"/>
                </a:solidFill>
                <a:uFillTx/>
                <a:latin typeface="Arial"/>
              </a:rPr>
              <a:t>Cuarto nivel</a:t>
            </a:r>
          </a:p>
          <a:p>
            <a:pPr marL="2160000" lvl="4" indent="-216000">
              <a:spcBef>
                <a:spcPts val="283"/>
              </a:spcBef>
              <a:buClr>
                <a:srgbClr val="000000"/>
              </a:buClr>
              <a:buSzPct val="45000"/>
              <a:buFont typeface="Wingdings" charset="2"/>
              <a:buChar char=""/>
            </a:pPr>
            <a:r>
              <a:rPr lang="en-US" sz="2000" b="0" u="none" strike="noStrike">
                <a:solidFill>
                  <a:srgbClr val="000000"/>
                </a:solidFill>
                <a:uFillTx/>
                <a:latin typeface="Arial"/>
              </a:rPr>
              <a:t>Quinto nivel</a:t>
            </a:r>
          </a:p>
          <a:p>
            <a:pPr marL="2592000" lvl="5" indent="-216000">
              <a:spcBef>
                <a:spcPts val="283"/>
              </a:spcBef>
              <a:buClr>
                <a:srgbClr val="000000"/>
              </a:buClr>
              <a:buSzPct val="45000"/>
              <a:buFont typeface="Wingdings" charset="2"/>
              <a:buChar char=""/>
            </a:pPr>
            <a:r>
              <a:rPr lang="en-US" sz="2000" b="0" u="none" strike="noStrike">
                <a:solidFill>
                  <a:srgbClr val="000000"/>
                </a:solidFill>
                <a:uFillTx/>
                <a:latin typeface="Arial"/>
              </a:rPr>
              <a:t>Sexto nivel</a:t>
            </a:r>
          </a:p>
          <a:p>
            <a:pPr marL="3024000" lvl="6" indent="-216000">
              <a:spcBef>
                <a:spcPts val="283"/>
              </a:spcBef>
              <a:buClr>
                <a:srgbClr val="000000"/>
              </a:buClr>
              <a:buSzPct val="45000"/>
              <a:buFont typeface="Wingdings" charset="2"/>
              <a:buChar char=""/>
            </a:pPr>
            <a:r>
              <a:rPr lang="en-US" sz="2000" b="0" u="none" strike="noStrike">
                <a:solidFill>
                  <a:srgbClr val="000000"/>
                </a:solidFill>
                <a:uFillTx/>
                <a:latin typeface="Arial"/>
              </a:rPr>
              <a:t>Séptimo nivel</a:t>
            </a:r>
          </a:p>
        </p:txBody>
      </p:sp>
      <p:sp>
        <p:nvSpPr>
          <p:cNvPr id="2" name="PlaceHolder 3"/>
          <p:cNvSpPr>
            <a:spLocks noGrp="1"/>
          </p:cNvSpPr>
          <p:nvPr>
            <p:ph type="dt" idx="1"/>
          </p:nvPr>
        </p:nvSpPr>
        <p:spPr>
          <a:xfrm>
            <a:off x="504000" y="5165280"/>
            <a:ext cx="2348280" cy="390600"/>
          </a:xfrm>
          <a:prstGeom prst="rect">
            <a:avLst/>
          </a:prstGeom>
          <a:noFill/>
          <a:ln w="0">
            <a:noFill/>
          </a:ln>
        </p:spPr>
        <p:txBody>
          <a:bodyPr lIns="0" tIns="0" rIns="0" bIns="0" anchor="t">
            <a:noAutofit/>
          </a:bodyPr>
          <a:lstStyle>
            <a:lvl1pPr indent="0">
              <a:buNone/>
              <a:defRPr lang="en-US" sz="1400" b="0" u="none" strike="noStrike">
                <a:solidFill>
                  <a:srgbClr val="000000"/>
                </a:solidFill>
                <a:uFillTx/>
                <a:latin typeface="Times New Roman"/>
              </a:defRPr>
            </a:lvl1pPr>
          </a:lstStyle>
          <a:p>
            <a:pPr indent="0">
              <a:buNone/>
            </a:pPr>
            <a:r>
              <a:rPr lang="en-US" sz="1400" b="0" u="none" strike="noStrike">
                <a:solidFill>
                  <a:srgbClr val="000000"/>
                </a:solidFill>
                <a:uFillTx/>
                <a:latin typeface="Times New Roman"/>
              </a:rPr>
              <a:t>&lt;fecha/hora&gt;</a:t>
            </a:r>
          </a:p>
        </p:txBody>
      </p:sp>
      <p:sp>
        <p:nvSpPr>
          <p:cNvPr id="3" name="PlaceHolder 4"/>
          <p:cNvSpPr>
            <a:spLocks noGrp="1"/>
          </p:cNvSpPr>
          <p:nvPr>
            <p:ph type="ftr" idx="2"/>
          </p:nvPr>
        </p:nvSpPr>
        <p:spPr>
          <a:xfrm>
            <a:off x="3447360" y="5165280"/>
            <a:ext cx="3195000" cy="390600"/>
          </a:xfrm>
          <a:prstGeom prst="rect">
            <a:avLst/>
          </a:prstGeom>
          <a:noFill/>
          <a:ln w="0">
            <a:noFill/>
          </a:ln>
        </p:spPr>
        <p:txBody>
          <a:bodyPr lIns="0" tIns="0" rIns="0" bIns="0" anchor="t">
            <a:noAutofit/>
          </a:bodyPr>
          <a:lstStyle>
            <a:lvl1pPr indent="0" algn="ctr">
              <a:buNone/>
              <a:defRPr lang="en-US" sz="1400" b="0" u="none" strike="noStrike">
                <a:solidFill>
                  <a:srgbClr val="000000"/>
                </a:solidFill>
                <a:uFillTx/>
                <a:latin typeface="Times New Roman"/>
              </a:defRPr>
            </a:lvl1pPr>
          </a:lstStyle>
          <a:p>
            <a:pPr indent="0" algn="ctr">
              <a:buNone/>
            </a:pPr>
            <a:r>
              <a:rPr lang="en-US" sz="1400" b="0" u="none" strike="noStrike">
                <a:solidFill>
                  <a:srgbClr val="000000"/>
                </a:solidFill>
                <a:uFillTx/>
                <a:latin typeface="Times New Roman"/>
              </a:rPr>
              <a:t>&lt;footer&gt;</a:t>
            </a:r>
          </a:p>
        </p:txBody>
      </p:sp>
      <p:sp>
        <p:nvSpPr>
          <p:cNvPr id="4" name="PlaceHolder 5"/>
          <p:cNvSpPr>
            <a:spLocks noGrp="1"/>
          </p:cNvSpPr>
          <p:nvPr>
            <p:ph type="sldNum" idx="3"/>
          </p:nvPr>
        </p:nvSpPr>
        <p:spPr>
          <a:xfrm>
            <a:off x="7227360" y="5165280"/>
            <a:ext cx="2348280" cy="390600"/>
          </a:xfrm>
          <a:prstGeom prst="rect">
            <a:avLst/>
          </a:prstGeom>
          <a:noFill/>
          <a:ln w="0">
            <a:noFill/>
          </a:ln>
        </p:spPr>
        <p:txBody>
          <a:bodyPr lIns="0" tIns="0" rIns="0" bIns="0" anchor="t">
            <a:noAutofit/>
          </a:bodyPr>
          <a:lstStyle>
            <a:lvl1pPr indent="0" algn="r">
              <a:buNone/>
              <a:defRPr lang="en-US" sz="1400" b="0" u="none" strike="noStrike">
                <a:solidFill>
                  <a:srgbClr val="000000"/>
                </a:solidFill>
                <a:uFillTx/>
                <a:latin typeface="Times New Roman"/>
              </a:defRPr>
            </a:lvl1pPr>
          </a:lstStyle>
          <a:p>
            <a:pPr indent="0" algn="r">
              <a:buNone/>
            </a:pPr>
            <a:fld id="{DC513DC8-2A0E-4580-8993-C91FA72B0ABC}" type="slidenum">
              <a:rPr lang="en-US" sz="1400" b="0" u="none" strike="noStrike">
                <a:solidFill>
                  <a:srgbClr val="000000"/>
                </a:solidFill>
                <a:uFillTx/>
                <a:latin typeface="Times New Roman"/>
              </a:rPr>
              <a:t>‹N›</a:t>
            </a:fld>
            <a:endParaRPr lang="en-US" sz="1400" b="0" u="none" strike="noStrike">
              <a:solidFill>
                <a:srgbClr val="000000"/>
              </a:solidFill>
              <a:uFillTx/>
              <a:latin typeface="Times New Roman"/>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jpe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7.png"/><Relationship Id="rId7"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9.jpeg"/><Relationship Id="rId11" Type="http://schemas.openxmlformats.org/officeDocument/2006/relationships/image" Target="../media/image24.jpeg"/><Relationship Id="rId5" Type="http://schemas.openxmlformats.org/officeDocument/2006/relationships/image" Target="../media/image18.png"/><Relationship Id="rId10" Type="http://schemas.openxmlformats.org/officeDocument/2006/relationships/image" Target="../media/image23.jpeg"/><Relationship Id="rId4" Type="http://schemas.openxmlformats.org/officeDocument/2006/relationships/image" Target="../media/image10.png"/><Relationship Id="rId9"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7.jpe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1.jp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10.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30.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1.jp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34.jpe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37.jpe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38.jpe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40.jpeg"/><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41.jpe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43.jpeg"/><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49.jpeg"/><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7.png"/><Relationship Id="rId7" Type="http://schemas.openxmlformats.org/officeDocument/2006/relationships/image" Target="../media/image52.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51.jpeg"/><Relationship Id="rId5" Type="http://schemas.openxmlformats.org/officeDocument/2006/relationships/image" Target="../media/image50.png"/><Relationship Id="rId4" Type="http://schemas.openxmlformats.org/officeDocument/2006/relationships/image" Target="../media/image10.png"/><Relationship Id="rId9" Type="http://schemas.openxmlformats.org/officeDocument/2006/relationships/image" Target="../media/image54.png"/></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55.jpeg"/><Relationship Id="rId4" Type="http://schemas.openxmlformats.org/officeDocument/2006/relationships/image" Target="../media/image10.png"/></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4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4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4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5.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6.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7.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0.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1.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2.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3.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4.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5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5.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5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9.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60.jpeg"/></Relationships>
</file>

<file path=ppt/slides/_rels/slide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1.xml"/><Relationship Id="rId1" Type="http://schemas.openxmlformats.org/officeDocument/2006/relationships/slideLayout" Target="../slideLayouts/slideLayout1.xml"/><Relationship Id="rId5" Type="http://schemas.openxmlformats.org/officeDocument/2006/relationships/image" Target="../media/image61.png"/><Relationship Id="rId4" Type="http://schemas.openxmlformats.org/officeDocument/2006/relationships/image" Target="../media/image10.png"/></Relationships>
</file>

<file path=ppt/slides/_rels/slide6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2.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6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4.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5.xml"/><Relationship Id="rId1" Type="http://schemas.openxmlformats.org/officeDocument/2006/relationships/slideLayout" Target="../slideLayouts/slideLayout1.xml"/><Relationship Id="rId5" Type="http://schemas.openxmlformats.org/officeDocument/2006/relationships/image" Target="../media/image63.jpeg"/><Relationship Id="rId4" Type="http://schemas.openxmlformats.org/officeDocument/2006/relationships/image" Target="../media/image10.png"/></Relationships>
</file>

<file path=ppt/slides/_rels/slide6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7.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6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9.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0.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p:cNvPicPr/>
          <p:nvPr/>
        </p:nvPicPr>
        <p:blipFill>
          <a:blip r:embed="rId3"/>
          <a:stretch/>
        </p:blipFill>
        <p:spPr>
          <a:xfrm>
            <a:off x="7665120" y="4073040"/>
            <a:ext cx="2572560" cy="1749960"/>
          </a:xfrm>
          <a:prstGeom prst="rect">
            <a:avLst/>
          </a:prstGeom>
          <a:noFill/>
          <a:ln w="0">
            <a:noFill/>
          </a:ln>
        </p:spPr>
      </p:pic>
      <p:pic>
        <p:nvPicPr>
          <p:cNvPr id="11" name="Imagen 10"/>
          <p:cNvPicPr/>
          <p:nvPr/>
        </p:nvPicPr>
        <p:blipFill>
          <a:blip r:embed="rId4"/>
          <a:stretch/>
        </p:blipFill>
        <p:spPr>
          <a:xfrm>
            <a:off x="-785160" y="-577800"/>
            <a:ext cx="3551760" cy="2205720"/>
          </a:xfrm>
          <a:prstGeom prst="rect">
            <a:avLst/>
          </a:prstGeom>
          <a:noFill/>
          <a:ln w="0">
            <a:noFill/>
          </a:ln>
        </p:spPr>
      </p:pic>
      <p:pic>
        <p:nvPicPr>
          <p:cNvPr id="12" name="Imagen 11"/>
          <p:cNvPicPr/>
          <p:nvPr/>
        </p:nvPicPr>
        <p:blipFill>
          <a:blip r:embed="rId5"/>
          <a:stretch/>
        </p:blipFill>
        <p:spPr>
          <a:xfrm>
            <a:off x="4784400" y="-1411560"/>
            <a:ext cx="1786680" cy="3498840"/>
          </a:xfrm>
          <a:prstGeom prst="rect">
            <a:avLst/>
          </a:prstGeom>
          <a:noFill/>
          <a:ln w="0">
            <a:noFill/>
          </a:ln>
        </p:spPr>
      </p:pic>
      <p:sp>
        <p:nvSpPr>
          <p:cNvPr id="13" name="CuadroTexto 12"/>
          <p:cNvSpPr txBox="1"/>
          <p:nvPr/>
        </p:nvSpPr>
        <p:spPr>
          <a:xfrm>
            <a:off x="5425560" y="2222280"/>
            <a:ext cx="1432440" cy="1206720"/>
          </a:xfrm>
          <a:prstGeom prst="rect">
            <a:avLst/>
          </a:prstGeom>
          <a:blipFill rotWithShape="0">
            <a:blip r:embed="rId6"/>
            <a:stretch/>
          </a:blipFill>
          <a:ln w="0">
            <a:noFill/>
          </a:ln>
        </p:spPr>
        <p:txBody>
          <a:bodyPr lIns="90000" tIns="45000" rIns="90000" bIns="45000" anchor="ctr" anchorCtr="1">
            <a:noAutofit/>
          </a:bodyPr>
          <a:lstStyle/>
          <a:p>
            <a:pPr algn="ctr"/>
            <a:r>
              <a:rPr lang="en-US" sz="1800" b="0" u="none" strike="noStrike">
                <a:solidFill>
                  <a:srgbClr val="000000"/>
                </a:solidFill>
                <a:uFillTx/>
                <a:latin typeface="Arial"/>
              </a:rPr>
              <a:t> </a:t>
            </a:r>
          </a:p>
        </p:txBody>
      </p:sp>
      <p:sp>
        <p:nvSpPr>
          <p:cNvPr id="14" name="CuadroTexto 13"/>
          <p:cNvSpPr txBox="1"/>
          <p:nvPr/>
        </p:nvSpPr>
        <p:spPr>
          <a:xfrm>
            <a:off x="6330600" y="-732240"/>
            <a:ext cx="1804680" cy="3505320"/>
          </a:xfrm>
          <a:prstGeom prst="rect">
            <a:avLst/>
          </a:prstGeom>
          <a:blipFill rotWithShape="0">
            <a:blip r:embed="rId7"/>
            <a:stretch/>
          </a:blipFill>
          <a:ln w="0">
            <a:noFill/>
          </a:ln>
        </p:spPr>
        <p:txBody>
          <a:bodyPr lIns="90000" tIns="45000" rIns="90000" bIns="45000" anchor="ctr" anchorCtr="1">
            <a:noAutofit/>
          </a:bodyPr>
          <a:lstStyle/>
          <a:p>
            <a:pPr algn="ctr"/>
            <a:r>
              <a:rPr lang="en-US" sz="1800" b="0" u="none" strike="noStrike">
                <a:solidFill>
                  <a:srgbClr val="000000"/>
                </a:solidFill>
                <a:uFillTx/>
                <a:latin typeface="Arial"/>
              </a:rPr>
              <a:t>         </a:t>
            </a:r>
          </a:p>
        </p:txBody>
      </p:sp>
      <p:pic>
        <p:nvPicPr>
          <p:cNvPr id="15" name="Imagen 14"/>
          <p:cNvPicPr/>
          <p:nvPr/>
        </p:nvPicPr>
        <p:blipFill>
          <a:blip r:embed="rId8"/>
          <a:stretch/>
        </p:blipFill>
        <p:spPr>
          <a:xfrm>
            <a:off x="7785000" y="-620280"/>
            <a:ext cx="1707120" cy="3352680"/>
          </a:xfrm>
          <a:prstGeom prst="rect">
            <a:avLst/>
          </a:prstGeom>
          <a:noFill/>
          <a:ln w="0">
            <a:noFill/>
          </a:ln>
        </p:spPr>
      </p:pic>
      <p:pic>
        <p:nvPicPr>
          <p:cNvPr id="16" name="Imagen 15"/>
          <p:cNvPicPr>
            <a:picLocks noChangeAspect="1"/>
          </p:cNvPicPr>
          <p:nvPr/>
        </p:nvPicPr>
        <p:blipFill>
          <a:blip r:embed="rId9"/>
          <a:stretch/>
        </p:blipFill>
        <p:spPr>
          <a:xfrm>
            <a:off x="3180899" y="151678"/>
            <a:ext cx="1401936" cy="1389492"/>
          </a:xfrm>
          <a:prstGeom prst="rect">
            <a:avLst/>
          </a:prstGeom>
          <a:noFill/>
          <a:ln w="0">
            <a:noFill/>
          </a:ln>
        </p:spPr>
      </p:pic>
      <p:pic>
        <p:nvPicPr>
          <p:cNvPr id="17" name="Imagen 16"/>
          <p:cNvPicPr/>
          <p:nvPr/>
        </p:nvPicPr>
        <p:blipFill>
          <a:blip r:embed="rId10"/>
          <a:stretch/>
        </p:blipFill>
        <p:spPr>
          <a:xfrm>
            <a:off x="5643000" y="2971800"/>
            <a:ext cx="1059840" cy="236520"/>
          </a:xfrm>
          <a:prstGeom prst="rect">
            <a:avLst/>
          </a:prstGeom>
          <a:noFill/>
          <a:ln w="0">
            <a:noFill/>
          </a:ln>
        </p:spPr>
      </p:pic>
      <p:sp>
        <p:nvSpPr>
          <p:cNvPr id="2" name="Titolo 1">
            <a:extLst>
              <a:ext uri="{FF2B5EF4-FFF2-40B4-BE49-F238E27FC236}">
                <a16:creationId xmlns:a16="http://schemas.microsoft.com/office/drawing/2014/main" id="{CD16EB2D-57E2-F7F0-6EE6-55BF9996AE01}"/>
              </a:ext>
            </a:extLst>
          </p:cNvPr>
          <p:cNvSpPr txBox="1">
            <a:spLocks/>
          </p:cNvSpPr>
          <p:nvPr/>
        </p:nvSpPr>
        <p:spPr>
          <a:xfrm>
            <a:off x="381335" y="2211035"/>
            <a:ext cx="4403064" cy="1248480"/>
          </a:xfrm>
          <a:prstGeom prst="rect">
            <a:avLst/>
          </a:prstGeom>
          <a:noFill/>
          <a:ln w="0">
            <a:noFill/>
          </a:ln>
        </p:spPr>
        <p:txBody>
          <a:bodyPr lIns="0" tIns="0" rIns="0" bIns="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dirty="0" err="1">
                <a:latin typeface="Coolvetica"/>
              </a:rPr>
              <a:t>Cómo abordar </a:t>
            </a:r>
            <a:r>
              <a:rPr lang="it-IT" dirty="0">
                <a:latin typeface="Coolvetica"/>
              </a:rPr>
              <a:t>a un joven con un trastorno de la imagen corporal</a:t>
            </a:r>
          </a:p>
        </p:txBody>
      </p:sp>
      <p:pic>
        <p:nvPicPr>
          <p:cNvPr id="4" name="Picture 4" descr="People look in mirror. Cartoon characters seeing reflections">
            <a:extLst>
              <a:ext uri="{FF2B5EF4-FFF2-40B4-BE49-F238E27FC236}">
                <a16:creationId xmlns:a16="http://schemas.microsoft.com/office/drawing/2014/main" id="{3BC2F1FE-0A6F-6661-BA5A-5CEFAEE3E43B}"/>
              </a:ext>
            </a:extLst>
          </p:cNvPr>
          <p:cNvPicPr>
            <a:picLocks noChangeAspect="1" noChangeArrowheads="1"/>
          </p:cNvPicPr>
          <p:nvPr/>
        </p:nvPicPr>
        <p:blipFill>
          <a:blip r:embed="rId11">
            <a:alphaModFix amt="20000"/>
            <a:extLst>
              <a:ext uri="{28A0092B-C50C-407E-A947-70E740481C1C}">
                <a14:useLocalDpi xmlns:a14="http://schemas.microsoft.com/office/drawing/2010/main" val="0"/>
              </a:ext>
            </a:extLst>
          </a:blip>
          <a:srcRect/>
          <a:stretch>
            <a:fillRect/>
          </a:stretch>
        </p:blipFill>
        <p:spPr bwMode="auto">
          <a:xfrm>
            <a:off x="1055361" y="6869881"/>
            <a:ext cx="7458075" cy="49720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D51F713-A71E-AE74-B84C-7A4CEF7D3994}"/>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B0A5FAE9-F4F9-B614-7296-384F2AE3121D}"/>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EED7B5A-33FF-D338-C30D-B7C5D0E21CF4}"/>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699533B1-9CBE-0E98-1531-4D3A9C480C2E}"/>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F05B3F91-EB35-C965-1A31-54BCE3C2BB5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1F865ED4-228B-4A6B-8E26-6C85E8CB2C59}"/>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0167E2AB-4CE5-1264-4674-108D32C93FF3}"/>
              </a:ext>
            </a:extLst>
          </p:cNvPr>
          <p:cNvSpPr txBox="1"/>
          <p:nvPr/>
        </p:nvSpPr>
        <p:spPr>
          <a:xfrm>
            <a:off x="856980" y="1086957"/>
            <a:ext cx="8717006" cy="3425172"/>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dirty="0"/>
              <a:t>En EE.UU., entre 1 y 2 de cada 100 estudiantes padecen un trastorno alimentario.</a:t>
            </a:r>
          </a:p>
          <a:p>
            <a:pPr marL="285750" indent="-285750">
              <a:spcAft>
                <a:spcPts val="1200"/>
              </a:spcAft>
              <a:buFont typeface="Wingdings" panose="05000000000000000000" pitchFamily="2" charset="2"/>
              <a:buChar char="§"/>
            </a:pPr>
            <a:r>
              <a:rPr lang="en-US" sz="2400" dirty="0"/>
              <a:t>Sólo el 4% de las mujeres de todo el mundo se consideran bellas</a:t>
            </a:r>
          </a:p>
          <a:p>
            <a:pPr marL="285750" indent="-285750">
              <a:spcAft>
                <a:spcPts val="1200"/>
              </a:spcAft>
              <a:buFont typeface="Wingdings" panose="05000000000000000000" pitchFamily="2" charset="2"/>
              <a:buChar char="§"/>
            </a:pPr>
            <a:r>
              <a:rPr lang="en-US" sz="2400" dirty="0"/>
              <a:t>En un estudio realizado con más de 1.200 jóvenes de 10 a 17 años, el 72% afirmó sentir una enorme presión por ser guapa.</a:t>
            </a:r>
          </a:p>
          <a:p>
            <a:pPr marL="285750" indent="-285750">
              <a:spcAft>
                <a:spcPts val="1200"/>
              </a:spcAft>
              <a:buFont typeface="Wingdings" panose="05000000000000000000" pitchFamily="2" charset="2"/>
              <a:buChar char="§"/>
            </a:pPr>
            <a:r>
              <a:rPr lang="en-US" sz="2400" dirty="0"/>
              <a:t>Existe un aumento universal de la presión por la belleza y una disminución de la confianza de las niñas a medida que crecen.</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2A9FF490-8BCB-4035-F648-B14045CCF4B9}"/>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Una cuestión compleja para los jóvenes</a:t>
            </a:r>
          </a:p>
        </p:txBody>
      </p:sp>
    </p:spTree>
    <p:extLst>
      <p:ext uri="{BB962C8B-B14F-4D97-AF65-F5344CB8AC3E}">
        <p14:creationId xmlns:p14="http://schemas.microsoft.com/office/powerpoint/2010/main" val="23273801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p14="http://schemas.microsoft.com/office/powerpoint/2010/main">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1475C0-2908-5F30-B2BB-AC730BA95F4D}"/>
            </a:ext>
          </a:extLst>
        </p:cNvPr>
        <p:cNvGrpSpPr/>
        <p:nvPr/>
      </p:nvGrpSpPr>
      <p:grpSpPr>
        <a:xfrm>
          <a:off x="0" y="0"/>
          <a:ext cx="0" cy="0"/>
          <a:chOff x="0" y="0"/>
          <a:chExt cx="0" cy="0"/>
        </a:xfrm>
      </p:grpSpPr>
      <p:sp>
        <p:nvSpPr>
          <p:cNvPr id="24" name="CuadroTexto 23">
            <a:extLst>
              <a:ext uri="{FF2B5EF4-FFF2-40B4-BE49-F238E27FC236}">
                <a16:creationId xmlns:a16="http://schemas.microsoft.com/office/drawing/2014/main" id="{8C2196B0-B890-8C62-7AB2-C715B914DD9E}"/>
              </a:ext>
            </a:extLst>
          </p:cNvPr>
          <p:cNvSpPr txBox="1"/>
          <p:nvPr/>
        </p:nvSpPr>
        <p:spPr>
          <a:xfrm>
            <a:off x="378523" y="2053468"/>
            <a:ext cx="4307778" cy="2006700"/>
          </a:xfrm>
          <a:prstGeom prst="rect">
            <a:avLst/>
          </a:prstGeom>
          <a:noFill/>
          <a:ln w="28575">
            <a:solidFill>
              <a:srgbClr val="E88F25"/>
            </a:solidFill>
          </a:ln>
        </p:spPr>
        <p:txBody>
          <a:bodyPr lIns="90000" tIns="45000" rIns="90000" bIns="45000" anchor="t">
            <a:noAutofit/>
          </a:bodyPr>
          <a:lstStyle/>
          <a:p>
            <a:r>
              <a:rPr lang="en-US" sz="2000" b="0" u="none" strike="noStrike" dirty="0">
                <a:solidFill>
                  <a:srgbClr val="000000"/>
                </a:solidFill>
                <a:uFillTx/>
                <a:latin typeface="Coolvetica"/>
                <a:ea typeface="Microsoft YaHei"/>
              </a:rPr>
              <a:t>Factores </a:t>
            </a:r>
            <a:r>
              <a:rPr lang="en-US" sz="2000" b="1" u="none" strike="noStrike" dirty="0">
                <a:solidFill>
                  <a:srgbClr val="000000"/>
                </a:solidFill>
                <a:uFillTx/>
                <a:latin typeface="Coolvetica"/>
                <a:ea typeface="Microsoft YaHei"/>
              </a:rPr>
              <a:t>individuales</a:t>
            </a:r>
            <a:r>
              <a:rPr lang="en-US" sz="2000" b="0" u="none" strike="noStrike" dirty="0">
                <a:solidFill>
                  <a:srgbClr val="000000"/>
                </a:solidFill>
                <a:uFillTx/>
                <a:latin typeface="Coolvetica"/>
                <a:ea typeface="Microsoft YaHei"/>
              </a:rPr>
              <a:t>:</a:t>
            </a:r>
          </a:p>
          <a:p>
            <a:pPr marL="342900" indent="-342900">
              <a:buFontTx/>
              <a:buChar char="-"/>
            </a:pPr>
            <a:r>
              <a:rPr lang="en-US" sz="2000" dirty="0">
                <a:solidFill>
                  <a:srgbClr val="000000"/>
                </a:solidFill>
                <a:latin typeface="Coolvetica"/>
                <a:ea typeface="Microsoft YaHei"/>
              </a:rPr>
              <a:t>Autoestima</a:t>
            </a:r>
          </a:p>
          <a:p>
            <a:pPr marL="342900" indent="-342900">
              <a:buFontTx/>
              <a:buChar char="-"/>
            </a:pPr>
            <a:r>
              <a:rPr lang="en-US" sz="2000" dirty="0">
                <a:solidFill>
                  <a:srgbClr val="000000"/>
                </a:solidFill>
                <a:latin typeface="Coolvetica"/>
                <a:ea typeface="Microsoft YaHei"/>
              </a:rPr>
              <a:t>Rasgos </a:t>
            </a:r>
            <a:r>
              <a:rPr lang="en-US" sz="2000" b="0" u="none" strike="noStrike" dirty="0">
                <a:solidFill>
                  <a:srgbClr val="000000"/>
                </a:solidFill>
                <a:uFillTx/>
                <a:latin typeface="Coolvetica"/>
                <a:ea typeface="Microsoft YaHei"/>
              </a:rPr>
              <a:t>de personalidad</a:t>
            </a:r>
          </a:p>
          <a:p>
            <a:pPr marL="342900" indent="-342900">
              <a:buFontTx/>
              <a:buChar char="-"/>
            </a:pPr>
            <a:r>
              <a:rPr lang="en-US" sz="2000" b="0" u="none" strike="noStrike" dirty="0">
                <a:solidFill>
                  <a:srgbClr val="000000"/>
                </a:solidFill>
                <a:uFillTx/>
                <a:latin typeface="Coolvetica"/>
              </a:rPr>
              <a:t>Internalización de los ideales de apariencia y belleza</a:t>
            </a:r>
          </a:p>
          <a:p>
            <a:pPr marL="342900" indent="-342900">
              <a:buFontTx/>
              <a:buChar char="-"/>
            </a:pPr>
            <a:r>
              <a:rPr lang="en-US" sz="2000" b="0" u="none" strike="noStrike" dirty="0">
                <a:solidFill>
                  <a:srgbClr val="000000"/>
                </a:solidFill>
                <a:uFillTx/>
                <a:latin typeface="Coolvetica"/>
              </a:rPr>
              <a:t>Tendencias a la comparación corporal</a:t>
            </a:r>
          </a:p>
        </p:txBody>
      </p:sp>
      <p:sp>
        <p:nvSpPr>
          <p:cNvPr id="18" name="Rectángulo 17">
            <a:extLst>
              <a:ext uri="{FF2B5EF4-FFF2-40B4-BE49-F238E27FC236}">
                <a16:creationId xmlns:a16="http://schemas.microsoft.com/office/drawing/2014/main" id="{3E057910-76C1-ACA9-4D37-F3AD46735785}"/>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5C474411-218C-8287-6B2D-15F517A5EF42}"/>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FEC25D63-AB12-3E16-5281-ADD5BD8EA5D3}"/>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2D4B1678-B110-887F-4808-D254A8A7C0AE}"/>
              </a:ext>
            </a:extLst>
          </p:cNvPr>
          <p:cNvPicPr/>
          <p:nvPr/>
        </p:nvPicPr>
        <p:blipFill>
          <a:blip r:embed="rId4"/>
          <a:stretch/>
        </p:blipFill>
        <p:spPr>
          <a:xfrm>
            <a:off x="8109000" y="5182560"/>
            <a:ext cx="1622880" cy="361440"/>
          </a:xfrm>
          <a:prstGeom prst="rect">
            <a:avLst/>
          </a:prstGeom>
          <a:noFill/>
          <a:ln w="0">
            <a:noFill/>
          </a:ln>
        </p:spPr>
      </p:pic>
      <p:sp>
        <p:nvSpPr>
          <p:cNvPr id="3" name="CuadroTexto 22">
            <a:extLst>
              <a:ext uri="{FF2B5EF4-FFF2-40B4-BE49-F238E27FC236}">
                <a16:creationId xmlns:a16="http://schemas.microsoft.com/office/drawing/2014/main" id="{3EE8E75F-1EFB-F466-D1B9-3F4E1DAF0CB7}"/>
              </a:ext>
            </a:extLst>
          </p:cNvPr>
          <p:cNvSpPr txBox="1"/>
          <p:nvPr/>
        </p:nvSpPr>
        <p:spPr>
          <a:xfrm>
            <a:off x="2202984" y="4060166"/>
            <a:ext cx="5674657" cy="914400"/>
          </a:xfrm>
          <a:prstGeom prst="rect">
            <a:avLst/>
          </a:prstGeom>
          <a:noFill/>
          <a:ln w="0">
            <a:noFill/>
          </a:ln>
        </p:spPr>
        <p:txBody>
          <a:bodyPr lIns="90000" tIns="45000" rIns="90000" bIns="45000" anchor="t">
            <a:noAutofit/>
          </a:bodyPr>
          <a:lstStyle/>
          <a:p>
            <a:pPr algn="ctr"/>
            <a:r>
              <a:rPr lang="en-US" sz="4800" b="0" u="none" strike="noStrike" dirty="0">
                <a:solidFill>
                  <a:srgbClr val="E98E24"/>
                </a:solidFill>
                <a:uFillTx/>
                <a:latin typeface="Coolvetica"/>
              </a:rPr>
              <a:t>¿Qué influye en el BI?</a:t>
            </a:r>
          </a:p>
        </p:txBody>
      </p:sp>
      <p:pic>
        <p:nvPicPr>
          <p:cNvPr id="2" name="Picture 2" descr="How To Deal With Body Image Issues - Break Binge Eating">
            <a:extLst>
              <a:ext uri="{FF2B5EF4-FFF2-40B4-BE49-F238E27FC236}">
                <a16:creationId xmlns:a16="http://schemas.microsoft.com/office/drawing/2014/main" id="{0A19A759-A5DC-3FCA-ABDB-01CA0F254F6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61960" y="292541"/>
            <a:ext cx="3556704" cy="1455015"/>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23">
            <a:extLst>
              <a:ext uri="{FF2B5EF4-FFF2-40B4-BE49-F238E27FC236}">
                <a16:creationId xmlns:a16="http://schemas.microsoft.com/office/drawing/2014/main" id="{88A3FB46-36E3-9BA4-C510-7A142A0635DF}"/>
              </a:ext>
            </a:extLst>
          </p:cNvPr>
          <p:cNvSpPr txBox="1"/>
          <p:nvPr/>
        </p:nvSpPr>
        <p:spPr>
          <a:xfrm>
            <a:off x="5394324" y="2053467"/>
            <a:ext cx="4307778" cy="2006699"/>
          </a:xfrm>
          <a:prstGeom prst="rect">
            <a:avLst/>
          </a:prstGeom>
          <a:noFill/>
          <a:ln w="28575">
            <a:solidFill>
              <a:srgbClr val="E88F25"/>
            </a:solidFill>
          </a:ln>
        </p:spPr>
        <p:txBody>
          <a:bodyPr lIns="90000" tIns="45000" rIns="90000" bIns="45000" anchor="t">
            <a:noAutofit/>
          </a:bodyPr>
          <a:lstStyle/>
          <a:p>
            <a:r>
              <a:rPr lang="en-US" sz="2000" b="0" u="none" strike="noStrike" dirty="0">
                <a:solidFill>
                  <a:srgbClr val="000000"/>
                </a:solidFill>
                <a:uFillTx/>
                <a:latin typeface="Coolvetica"/>
                <a:ea typeface="Microsoft YaHei"/>
              </a:rPr>
              <a:t>Factores </a:t>
            </a:r>
            <a:r>
              <a:rPr lang="en-US" sz="2000" b="1" u="none" strike="noStrike" dirty="0">
                <a:solidFill>
                  <a:srgbClr val="000000"/>
                </a:solidFill>
                <a:uFillTx/>
                <a:latin typeface="Coolvetica"/>
                <a:ea typeface="Microsoft YaHei"/>
              </a:rPr>
              <a:t>medioambientales</a:t>
            </a:r>
            <a:r>
              <a:rPr lang="en-US" sz="2000" b="0" u="none" strike="noStrike" dirty="0">
                <a:solidFill>
                  <a:srgbClr val="000000"/>
                </a:solidFill>
                <a:uFillTx/>
                <a:latin typeface="Coolvetica"/>
                <a:ea typeface="Microsoft YaHei"/>
              </a:rPr>
              <a:t>:</a:t>
            </a:r>
          </a:p>
          <a:p>
            <a:pPr marL="342900" indent="-342900">
              <a:buFontTx/>
              <a:buChar char="-"/>
            </a:pPr>
            <a:r>
              <a:rPr lang="en-US" sz="2000" dirty="0">
                <a:solidFill>
                  <a:srgbClr val="000000"/>
                </a:solidFill>
                <a:latin typeface="Coolvetica"/>
                <a:ea typeface="Microsoft YaHei"/>
              </a:rPr>
              <a:t>Familia</a:t>
            </a:r>
          </a:p>
          <a:p>
            <a:pPr marL="342900" indent="-342900">
              <a:buFontTx/>
              <a:buChar char="-"/>
            </a:pPr>
            <a:r>
              <a:rPr lang="en-US" sz="2000" dirty="0">
                <a:solidFill>
                  <a:srgbClr val="000000"/>
                </a:solidFill>
                <a:latin typeface="Coolvetica"/>
                <a:ea typeface="Microsoft YaHei"/>
              </a:rPr>
              <a:t>Amigos y compañeros</a:t>
            </a:r>
          </a:p>
          <a:p>
            <a:pPr marL="342900" indent="-342900">
              <a:buFontTx/>
              <a:buChar char="-"/>
            </a:pPr>
            <a:r>
              <a:rPr lang="en-US" sz="2000" dirty="0">
                <a:solidFill>
                  <a:srgbClr val="000000"/>
                </a:solidFill>
                <a:latin typeface="Coolvetica"/>
                <a:ea typeface="Microsoft YaHei"/>
              </a:rPr>
              <a:t>Entrenadores y mentores</a:t>
            </a:r>
          </a:p>
          <a:p>
            <a:pPr marL="342900" indent="-342900">
              <a:buFontTx/>
              <a:buChar char="-"/>
            </a:pPr>
            <a:r>
              <a:rPr lang="en-US" sz="2000" dirty="0">
                <a:solidFill>
                  <a:srgbClr val="000000"/>
                </a:solidFill>
                <a:latin typeface="Coolvetica"/>
                <a:ea typeface="Microsoft YaHei"/>
              </a:rPr>
              <a:t>Modelos</a:t>
            </a:r>
          </a:p>
          <a:p>
            <a:pPr marL="342900" indent="-342900">
              <a:buFontTx/>
              <a:buChar char="-"/>
            </a:pPr>
            <a:r>
              <a:rPr lang="en-US" sz="2000" dirty="0">
                <a:solidFill>
                  <a:srgbClr val="000000"/>
                </a:solidFill>
                <a:latin typeface="Coolvetica"/>
                <a:ea typeface="Microsoft YaHei"/>
              </a:rPr>
              <a:t>Medios de comunicación y cultura popular</a:t>
            </a:r>
          </a:p>
        </p:txBody>
      </p:sp>
    </p:spTree>
    <p:extLst>
      <p:ext uri="{BB962C8B-B14F-4D97-AF65-F5344CB8AC3E}">
        <p14:creationId xmlns:p14="http://schemas.microsoft.com/office/powerpoint/2010/main" val="28179201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7078E-B237-89D2-1388-34DC7331D2E6}"/>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7FA13E5F-48C2-75BD-F967-5D8104A8F414}"/>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D62B6DF5-D3DF-A40A-5C55-387573FD38D3}"/>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7D73958E-D6A0-A565-F063-2B3D89959B80}"/>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063546A8-9708-FC71-E251-CFB698304F7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A332768C-AF95-9519-528B-7357D247D134}"/>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817B37CD-13A7-A624-7682-BEA366639484}"/>
              </a:ext>
            </a:extLst>
          </p:cNvPr>
          <p:cNvSpPr txBox="1"/>
          <p:nvPr/>
        </p:nvSpPr>
        <p:spPr>
          <a:xfrm>
            <a:off x="4887600" y="1190184"/>
            <a:ext cx="4583426" cy="2662202"/>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Temperamento ansioso o perfeccionista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Autoestima y sentido de la eficacia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Primeras experiencias (comentarios, juicios)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Cualquier trauma o burla</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2E8BBB40-C29E-36BC-0792-66B997D433E9}"/>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Factores individuales</a:t>
            </a:r>
          </a:p>
        </p:txBody>
      </p:sp>
      <p:pic>
        <p:nvPicPr>
          <p:cNvPr id="5122" name="Picture 2" descr="190+ Boy Looking In Mirror Stock Illustrations, Royalty-Free Vector  Graphics &amp; Clip Art - iStock | Teenager looking in mirror, Child looking in  mirror, Girl looking in mirror">
            <a:extLst>
              <a:ext uri="{FF2B5EF4-FFF2-40B4-BE49-F238E27FC236}">
                <a16:creationId xmlns:a16="http://schemas.microsoft.com/office/drawing/2014/main" id="{91C27FEF-A514-8760-77E7-FB9D7296675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3405" y="1288315"/>
            <a:ext cx="4220253" cy="2465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7146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C4869-BE25-C4F2-0B1C-E92B160D376D}"/>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F3BC4F7A-281B-FF84-3211-45E95A1FAEA7}"/>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CDB5920B-7DD7-96BD-B4C5-4EC0CD79031A}"/>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E23E670D-2FAA-2644-9307-B15F8A72152C}"/>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46442DD4-78C4-58AA-0DAB-C92BB8B017CE}"/>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FC81FBC2-C0A4-F5EA-BB01-1489159FCA41}"/>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D6F90D3D-72B5-D21F-C962-F7069083F507}"/>
              </a:ext>
            </a:extLst>
          </p:cNvPr>
          <p:cNvSpPr txBox="1"/>
          <p:nvPr/>
        </p:nvSpPr>
        <p:spPr>
          <a:xfrm>
            <a:off x="856980" y="1086957"/>
            <a:ext cx="4246648" cy="3263536"/>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Comentarios de los padres sobre el peso y el apetito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Estilo educativo (controlador frente a aceptador)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Patrones familiares de cuidado del cuerpo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Relaciones disfuncionales = baja autoestima</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2669871C-3118-5D88-1DA4-26413C8449F4}"/>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El peso de las miradas familiares</a:t>
            </a:r>
          </a:p>
        </p:txBody>
      </p:sp>
      <p:pic>
        <p:nvPicPr>
          <p:cNvPr id="6146" name="Picture 2" descr="7,200+ Family Dinner Stock Illustrations, Royalty-Free Vector Graphics &amp;  Clip Art - iStock | Family dinner restaurant, Dinner table, Dinner party">
            <a:extLst>
              <a:ext uri="{FF2B5EF4-FFF2-40B4-BE49-F238E27FC236}">
                <a16:creationId xmlns:a16="http://schemas.microsoft.com/office/drawing/2014/main" id="{A55EB25E-2113-2FCE-F297-FF2C730980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3628" y="1291507"/>
            <a:ext cx="4648116" cy="2901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08665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F3764-95E1-5350-5830-2F77EC98E800}"/>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8A5D436B-619E-A4B4-3CED-85AC439F0711}"/>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19AFC4F8-DD71-86C3-8371-CA93427C284F}"/>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1B5112FC-5F4A-101F-E519-F920DEEF7927}"/>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D348DAE4-6041-93AB-38B7-9FBE8618B664}"/>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3C9C24B3-0856-10EF-AB2E-0BC175A92BBA}"/>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1DA1212B-15F2-B8A0-F859-EB0D4553F6BC}"/>
              </a:ext>
            </a:extLst>
          </p:cNvPr>
          <p:cNvSpPr txBox="1"/>
          <p:nvPr/>
        </p:nvSpPr>
        <p:spPr>
          <a:xfrm>
            <a:off x="856980" y="1086956"/>
            <a:ext cx="5061490" cy="2973211"/>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Comentarios entre amigos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Compartir fotos y selfies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Comparaciones de rendimiento, medidas y peso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El grupo como refuerzo o amenaza</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C14DB50C-4464-3006-B371-48C9307378B1}"/>
              </a:ext>
            </a:extLst>
          </p:cNvPr>
          <p:cNvSpPr txBox="1"/>
          <p:nvPr/>
        </p:nvSpPr>
        <p:spPr>
          <a:xfrm>
            <a:off x="609598" y="497514"/>
            <a:ext cx="7306341"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Comparación y competencia entre iguales</a:t>
            </a:r>
          </a:p>
        </p:txBody>
      </p:sp>
      <p:pic>
        <p:nvPicPr>
          <p:cNvPr id="7170" name="Picture 2" descr="Group Fitness Coach: Over 1,132 Royalty-Free Licensable Stock Illustrations  &amp; Drawings | Shutterstock">
            <a:extLst>
              <a:ext uri="{FF2B5EF4-FFF2-40B4-BE49-F238E27FC236}">
                <a16:creationId xmlns:a16="http://schemas.microsoft.com/office/drawing/2014/main" id="{9E0AE7D6-F647-091C-7489-35FB0DA827E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7604"/>
          <a:stretch/>
        </p:blipFill>
        <p:spPr bwMode="auto">
          <a:xfrm>
            <a:off x="6263351" y="1595999"/>
            <a:ext cx="3305175" cy="2464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55055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320C5-AF2A-C18E-05E9-F4CEAC8EC4CA}"/>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80E2FB66-E501-4FC0-841D-66C63500AB09}"/>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2A93614D-4AEB-E982-AB0D-3C8ACDC3C4E0}"/>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727F67AD-A4B3-E7AD-CB0C-13CD6841B455}"/>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315A054F-ED65-37B9-A5E2-DC85CEC03BC2}"/>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A234211D-6745-CC02-6F41-26A773E85F93}"/>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D69BE34A-04E0-F9AC-54EC-73244ACF4137}"/>
              </a:ext>
            </a:extLst>
          </p:cNvPr>
          <p:cNvSpPr txBox="1"/>
          <p:nvPr/>
        </p:nvSpPr>
        <p:spPr>
          <a:xfrm>
            <a:off x="609599" y="1245503"/>
            <a:ext cx="4688707" cy="245681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Imágenes filtradas e idealizadas</a:t>
            </a:r>
          </a:p>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Influencers del fitness y modelos inalcanzables</a:t>
            </a:r>
          </a:p>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Me gusta y comentarios como medida de valor</a:t>
            </a:r>
          </a:p>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Constante "chequeo corporal" e inseguridad</a:t>
            </a:r>
            <a:endParaRPr lang="en-US" sz="20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929D2860-B1B5-7CD9-3243-F7A40946D0A7}"/>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El espejo digital</a:t>
            </a:r>
          </a:p>
        </p:txBody>
      </p:sp>
      <p:pic>
        <p:nvPicPr>
          <p:cNvPr id="11" name="Immagine 10" descr="Immagine che contiene testo, persona, muscolo, uomo&#10;&#10;Il contenuto generato dall'IA potrebbe non essere corretto.">
            <a:extLst>
              <a:ext uri="{FF2B5EF4-FFF2-40B4-BE49-F238E27FC236}">
                <a16:creationId xmlns:a16="http://schemas.microsoft.com/office/drawing/2014/main" id="{C362F274-DB18-1024-FF2E-B14B14F3612B}"/>
              </a:ext>
            </a:extLst>
          </p:cNvPr>
          <p:cNvPicPr>
            <a:picLocks noChangeAspect="1"/>
          </p:cNvPicPr>
          <p:nvPr/>
        </p:nvPicPr>
        <p:blipFill>
          <a:blip r:embed="rId5" cstate="print">
            <a:extLst>
              <a:ext uri="{28A0092B-C50C-407E-A947-70E740481C1C}">
                <a14:useLocalDpi xmlns:a14="http://schemas.microsoft.com/office/drawing/2010/main" val="0"/>
              </a:ext>
            </a:extLst>
          </a:blip>
          <a:srcRect t="6321" b="9491"/>
          <a:stretch/>
        </p:blipFill>
        <p:spPr>
          <a:xfrm>
            <a:off x="8597437" y="121258"/>
            <a:ext cx="1252415" cy="2292348"/>
          </a:xfrm>
          <a:prstGeom prst="rect">
            <a:avLst/>
          </a:prstGeom>
        </p:spPr>
      </p:pic>
      <p:pic>
        <p:nvPicPr>
          <p:cNvPr id="7" name="Immagine 6" descr="Immagine che contiene testo, uomo, persona, muscolo&#10;&#10;Il contenuto generato dall'IA potrebbe non essere corretto.">
            <a:extLst>
              <a:ext uri="{FF2B5EF4-FFF2-40B4-BE49-F238E27FC236}">
                <a16:creationId xmlns:a16="http://schemas.microsoft.com/office/drawing/2014/main" id="{CF5B4A0F-36D3-49C7-92A9-A1F80FD44303}"/>
              </a:ext>
            </a:extLst>
          </p:cNvPr>
          <p:cNvPicPr>
            <a:picLocks noChangeAspect="1"/>
          </p:cNvPicPr>
          <p:nvPr/>
        </p:nvPicPr>
        <p:blipFill>
          <a:blip r:embed="rId6" cstate="print">
            <a:extLst>
              <a:ext uri="{28A0092B-C50C-407E-A947-70E740481C1C}">
                <a14:useLocalDpi xmlns:a14="http://schemas.microsoft.com/office/drawing/2010/main" val="0"/>
              </a:ext>
            </a:extLst>
          </a:blip>
          <a:srcRect t="6388" b="9323"/>
          <a:stretch/>
        </p:blipFill>
        <p:spPr>
          <a:xfrm>
            <a:off x="7425773" y="927412"/>
            <a:ext cx="1366454" cy="2504085"/>
          </a:xfrm>
          <a:prstGeom prst="rect">
            <a:avLst/>
          </a:prstGeom>
        </p:spPr>
      </p:pic>
      <p:pic>
        <p:nvPicPr>
          <p:cNvPr id="9" name="Immagine 8" descr="Immagine che contiene testo, uomo, schermata, persona&#10;&#10;Il contenuto generato dall'IA potrebbe non essere corretto.">
            <a:extLst>
              <a:ext uri="{FF2B5EF4-FFF2-40B4-BE49-F238E27FC236}">
                <a16:creationId xmlns:a16="http://schemas.microsoft.com/office/drawing/2014/main" id="{6B20CF48-8CEB-6C77-89E5-BD9438A6C66C}"/>
              </a:ext>
            </a:extLst>
          </p:cNvPr>
          <p:cNvPicPr>
            <a:picLocks noChangeAspect="1"/>
          </p:cNvPicPr>
          <p:nvPr/>
        </p:nvPicPr>
        <p:blipFill>
          <a:blip r:embed="rId7" cstate="print">
            <a:extLst>
              <a:ext uri="{28A0092B-C50C-407E-A947-70E740481C1C}">
                <a14:useLocalDpi xmlns:a14="http://schemas.microsoft.com/office/drawing/2010/main" val="0"/>
              </a:ext>
            </a:extLst>
          </a:blip>
          <a:srcRect t="5655" b="8852"/>
          <a:stretch/>
        </p:blipFill>
        <p:spPr>
          <a:xfrm>
            <a:off x="6603312" y="121258"/>
            <a:ext cx="1182664" cy="2198267"/>
          </a:xfrm>
          <a:prstGeom prst="rect">
            <a:avLst/>
          </a:prstGeom>
        </p:spPr>
      </p:pic>
      <p:sp>
        <p:nvSpPr>
          <p:cNvPr id="3" name="CuadroTexto 22">
            <a:extLst>
              <a:ext uri="{FF2B5EF4-FFF2-40B4-BE49-F238E27FC236}">
                <a16:creationId xmlns:a16="http://schemas.microsoft.com/office/drawing/2014/main" id="{93D31DE0-C122-65E0-D25E-9E89A0B3DD6F}"/>
              </a:ext>
            </a:extLst>
          </p:cNvPr>
          <p:cNvSpPr txBox="1"/>
          <p:nvPr/>
        </p:nvSpPr>
        <p:spPr>
          <a:xfrm>
            <a:off x="1863652" y="3902969"/>
            <a:ext cx="8496344" cy="914400"/>
          </a:xfrm>
          <a:prstGeom prst="rect">
            <a:avLst/>
          </a:prstGeom>
          <a:noFill/>
          <a:ln w="0">
            <a:noFill/>
          </a:ln>
        </p:spPr>
        <p:txBody>
          <a:bodyPr lIns="90000" tIns="45000" rIns="90000" bIns="45000" anchor="t">
            <a:noAutofit/>
          </a:bodyPr>
          <a:lstStyle/>
          <a:p>
            <a:r>
              <a:rPr lang="en-US" sz="2400" b="0" u="none" strike="noStrike" dirty="0">
                <a:solidFill>
                  <a:srgbClr val="E98E24"/>
                </a:solidFill>
                <a:uFillTx/>
                <a:latin typeface="Coolvetica"/>
              </a:rPr>
              <a:t>Las redes sociales son una plataforma para que la gente difunda mentiras sobre sí misma</a:t>
            </a:r>
          </a:p>
        </p:txBody>
      </p:sp>
      <p:sp>
        <p:nvSpPr>
          <p:cNvPr id="4" name="CuadroTexto 23">
            <a:extLst>
              <a:ext uri="{FF2B5EF4-FFF2-40B4-BE49-F238E27FC236}">
                <a16:creationId xmlns:a16="http://schemas.microsoft.com/office/drawing/2014/main" id="{207ED7AB-636C-4CA5-AA25-04DF0F078F91}"/>
              </a:ext>
            </a:extLst>
          </p:cNvPr>
          <p:cNvSpPr txBox="1"/>
          <p:nvPr/>
        </p:nvSpPr>
        <p:spPr>
          <a:xfrm>
            <a:off x="7946638" y="4430608"/>
            <a:ext cx="1175187" cy="386761"/>
          </a:xfrm>
          <a:prstGeom prst="rect">
            <a:avLst/>
          </a:prstGeom>
          <a:noFill/>
          <a:ln w="0">
            <a:noFill/>
          </a:ln>
        </p:spPr>
        <p:txBody>
          <a:bodyPr lIns="90000" tIns="45000" rIns="90000" bIns="45000" anchor="t">
            <a:noAutofit/>
          </a:bodyPr>
          <a:lstStyle/>
          <a:p>
            <a:r>
              <a:rPr lang="en-US" b="0" i="1" u="none" strike="noStrike" dirty="0">
                <a:solidFill>
                  <a:srgbClr val="000000"/>
                </a:solidFill>
                <a:uFillTx/>
                <a:latin typeface="Coolvetica"/>
              </a:rPr>
              <a:t>L.G. Davis</a:t>
            </a:r>
          </a:p>
        </p:txBody>
      </p:sp>
      <p:pic>
        <p:nvPicPr>
          <p:cNvPr id="26626" name="Picture 2" descr="cartoon quotation marks 12352676 Vector Art at Vecteezy">
            <a:extLst>
              <a:ext uri="{FF2B5EF4-FFF2-40B4-BE49-F238E27FC236}">
                <a16:creationId xmlns:a16="http://schemas.microsoft.com/office/drawing/2014/main" id="{B1ED0DE9-6821-2740-84B5-EE71F529DF94}"/>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59235" b="46805"/>
          <a:stretch/>
        </p:blipFill>
        <p:spPr bwMode="auto">
          <a:xfrm>
            <a:off x="1550579" y="3912098"/>
            <a:ext cx="313073" cy="207679"/>
          </a:xfrm>
          <a:prstGeom prst="rect">
            <a:avLst/>
          </a:prstGeom>
          <a:noFill/>
          <a:extLst>
            <a:ext uri="{909E8E84-426E-40DD-AFC4-6F175D3DCCD1}">
              <a14:hiddenFill xmlns:a14="http://schemas.microsoft.com/office/drawing/2010/main">
                <a:solidFill>
                  <a:srgbClr val="FFFFFF"/>
                </a:solidFill>
              </a14:hiddenFill>
            </a:ext>
          </a:extLst>
        </p:spPr>
      </p:pic>
      <p:pic>
        <p:nvPicPr>
          <p:cNvPr id="26628" name="Picture 4" descr="cartoon quotation marks 12352676 Vector Art at Vecteezy">
            <a:extLst>
              <a:ext uri="{FF2B5EF4-FFF2-40B4-BE49-F238E27FC236}">
                <a16:creationId xmlns:a16="http://schemas.microsoft.com/office/drawing/2014/main" id="{F01D0D15-1279-ACFE-B8A3-8CC9B510DF00}"/>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48162" t="45144"/>
          <a:stretch/>
        </p:blipFill>
        <p:spPr bwMode="auto">
          <a:xfrm>
            <a:off x="3420265" y="4525948"/>
            <a:ext cx="366838" cy="197340"/>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11" descr="Immagine che contiene testo, schermata, vestiti, Viso umano&#10;&#10;Il contenuto generato dall'IA potrebbe non essere corretto.">
            <a:extLst>
              <a:ext uri="{FF2B5EF4-FFF2-40B4-BE49-F238E27FC236}">
                <a16:creationId xmlns:a16="http://schemas.microsoft.com/office/drawing/2014/main" id="{C302926A-41C9-DE36-CDE5-9F766D037780}"/>
              </a:ext>
            </a:extLst>
          </p:cNvPr>
          <p:cNvPicPr>
            <a:picLocks noChangeAspect="1"/>
          </p:cNvPicPr>
          <p:nvPr/>
        </p:nvPicPr>
        <p:blipFill>
          <a:blip r:embed="rId10" cstate="print">
            <a:extLst>
              <a:ext uri="{28A0092B-C50C-407E-A947-70E740481C1C}">
                <a14:useLocalDpi xmlns:a14="http://schemas.microsoft.com/office/drawing/2010/main" val="0"/>
              </a:ext>
            </a:extLst>
          </a:blip>
          <a:srcRect t="15046" b="10254"/>
          <a:stretch/>
        </p:blipFill>
        <p:spPr>
          <a:xfrm>
            <a:off x="4847138" y="128079"/>
            <a:ext cx="1366454" cy="2219218"/>
          </a:xfrm>
          <a:prstGeom prst="rect">
            <a:avLst/>
          </a:prstGeom>
        </p:spPr>
      </p:pic>
      <p:pic>
        <p:nvPicPr>
          <p:cNvPr id="14" name="Immagine 13" descr="Immagine che contiene testo, schermata, persona, Gomito&#10;&#10;Il contenuto generato dall'IA potrebbe non essere corretto.">
            <a:extLst>
              <a:ext uri="{FF2B5EF4-FFF2-40B4-BE49-F238E27FC236}">
                <a16:creationId xmlns:a16="http://schemas.microsoft.com/office/drawing/2014/main" id="{4E2B1EA9-0046-3CF8-7901-D34BF839ED23}"/>
              </a:ext>
            </a:extLst>
          </p:cNvPr>
          <p:cNvPicPr>
            <a:picLocks noChangeAspect="1"/>
          </p:cNvPicPr>
          <p:nvPr/>
        </p:nvPicPr>
        <p:blipFill>
          <a:blip r:embed="rId11" cstate="print">
            <a:extLst>
              <a:ext uri="{28A0092B-C50C-407E-A947-70E740481C1C}">
                <a14:useLocalDpi xmlns:a14="http://schemas.microsoft.com/office/drawing/2010/main" val="0"/>
              </a:ext>
            </a:extLst>
          </a:blip>
          <a:srcRect t="14206" b="9967"/>
          <a:stretch/>
        </p:blipFill>
        <p:spPr>
          <a:xfrm>
            <a:off x="5638241" y="1531620"/>
            <a:ext cx="1389681" cy="2291023"/>
          </a:xfrm>
          <a:prstGeom prst="rect">
            <a:avLst/>
          </a:prstGeom>
        </p:spPr>
      </p:pic>
    </p:spTree>
    <p:extLst>
      <p:ext uri="{BB962C8B-B14F-4D97-AF65-F5344CB8AC3E}">
        <p14:creationId xmlns:p14="http://schemas.microsoft.com/office/powerpoint/2010/main" val="10263510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E20EE-B670-D5E0-2687-1E08C1DEC513}"/>
            </a:ext>
          </a:extLst>
        </p:cNvPr>
        <p:cNvGrpSpPr/>
        <p:nvPr/>
      </p:nvGrpSpPr>
      <p:grpSpPr>
        <a:xfrm>
          <a:off x="0" y="0"/>
          <a:ext cx="0" cy="0"/>
          <a:chOff x="0" y="0"/>
          <a:chExt cx="0" cy="0"/>
        </a:xfrm>
      </p:grpSpPr>
      <p:pic>
        <p:nvPicPr>
          <p:cNvPr id="8196" name="Picture 4" descr="1,400+ Woman Measuring Waist Stock Illustrations, Royalty-Free Vector  Graphics &amp; Clip Art - iStock | Senior woman measuring waist, Overweight  woman measuring waist, Mature woman measuring waist">
            <a:extLst>
              <a:ext uri="{FF2B5EF4-FFF2-40B4-BE49-F238E27FC236}">
                <a16:creationId xmlns:a16="http://schemas.microsoft.com/office/drawing/2014/main" id="{C3E46B2A-206A-7865-6517-C9E6AD93843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15" b="10941"/>
          <a:stretch/>
        </p:blipFill>
        <p:spPr bwMode="auto">
          <a:xfrm>
            <a:off x="6079960" y="2432554"/>
            <a:ext cx="2968348" cy="2368046"/>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Smiling boy child show muscles dream of becoming big and strong. Happy kid  imagine himself feeling strong and powerful. Vector illustration. 18776893  Vector Art at Vecteezy">
            <a:extLst>
              <a:ext uri="{FF2B5EF4-FFF2-40B4-BE49-F238E27FC236}">
                <a16:creationId xmlns:a16="http://schemas.microsoft.com/office/drawing/2014/main" id="{B22892C5-F40D-ADEC-C2CA-AA7037A685D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12521" y="345114"/>
            <a:ext cx="2873616" cy="1915744"/>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A50DF9F4-42F9-BD80-75D1-6466D33EF1CC}"/>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DC5FDD10-72C6-68E7-DCAE-8033451B485B}"/>
              </a:ext>
            </a:extLst>
          </p:cNvPr>
          <p:cNvPicPr/>
          <p:nvPr/>
        </p:nvPicPr>
        <p:blipFill>
          <a:blip r:embed="rId5"/>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88F80ECC-716C-E6F9-4CFE-6FBFEDE27E5C}"/>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E4EDFBDA-FF84-1778-769E-905E34E115D1}"/>
              </a:ext>
            </a:extLst>
          </p:cNvPr>
          <p:cNvPicPr/>
          <p:nvPr/>
        </p:nvPicPr>
        <p:blipFill>
          <a:blip r:embed="rId6"/>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3BB588A-30A6-CF77-FB7E-231E272C27AC}"/>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DE7FD2FB-6125-D494-6DFC-9303EDE9C56D}"/>
              </a:ext>
            </a:extLst>
          </p:cNvPr>
          <p:cNvSpPr txBox="1"/>
          <p:nvPr/>
        </p:nvSpPr>
        <p:spPr>
          <a:xfrm>
            <a:off x="872930" y="1086957"/>
            <a:ext cx="5628880"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Chicas: delgadas, piel suave, curvas proporcionadas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Chicos: musculatura, fuerza, sin grasa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Distinta presión, mismos riesgos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¡La bigorexia como trastorno emergente en varones!</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BCFC8AB3-00AE-E257-C31F-29ED105211C7}"/>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dirty="0">
                <a:solidFill>
                  <a:srgbClr val="E98E24"/>
                </a:solidFill>
                <a:latin typeface="Coolvetica"/>
              </a:rPr>
              <a:t>Niños y niñas: Presión diferente</a:t>
            </a:r>
            <a:endParaRPr lang="en-US" sz="2800" b="0" u="none" strike="noStrike" dirty="0">
              <a:solidFill>
                <a:srgbClr val="E98E24"/>
              </a:solidFill>
              <a:uFillTx/>
              <a:latin typeface="Coolvetica"/>
            </a:endParaRPr>
          </a:p>
        </p:txBody>
      </p:sp>
    </p:spTree>
    <p:extLst>
      <p:ext uri="{BB962C8B-B14F-4D97-AF65-F5344CB8AC3E}">
        <p14:creationId xmlns:p14="http://schemas.microsoft.com/office/powerpoint/2010/main" val="2748208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96403B-6584-9635-78BD-31293D19F197}"/>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A75A1F3B-76E6-02A6-B478-106ADBB83F2D}"/>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FD8C0DB8-3592-2B57-FC5E-38B0C4C25BBB}"/>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AEF32A5B-1647-7D3C-8025-F43FFBE0E20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E1488E50-D3B6-8DDE-0B7E-A8A984DDAE20}"/>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78B76B3F-9B33-C229-2624-1B6558636D1A}"/>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F7B5C9BF-2BC6-28E5-DE7A-DC54023BF5A2}"/>
              </a:ext>
            </a:extLst>
          </p:cNvPr>
          <p:cNvSpPr txBox="1"/>
          <p:nvPr/>
        </p:nvSpPr>
        <p:spPr>
          <a:xfrm>
            <a:off x="856980" y="1086956"/>
            <a:ext cx="6711262" cy="2973211"/>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Cambios corporales rápidos que a menudo se experimentan como "inarmónicos</a:t>
            </a:r>
            <a:r>
              <a:rPr lang="en-US" sz="2400" dirty="0">
                <a:solidFill>
                  <a:srgbClr val="000000"/>
                </a:solidFill>
                <a:latin typeface="Coolvetica"/>
                <a:ea typeface="Microsoft YaHei"/>
              </a:rPr>
              <a:t>".</a:t>
            </a:r>
            <a:endParaRPr kumimoji="0" lang="en-US" sz="2400" b="0" i="0" u="none" strike="noStrike" kern="1200" cap="none" spc="0" normalizeH="0" baseline="0" noProof="0" dirty="0">
              <a:ln>
                <a:noFill/>
              </a:ln>
              <a:solidFill>
                <a:srgbClr val="000000"/>
              </a:solidFill>
              <a:effectLst/>
              <a:uLnTx/>
              <a:uFillTx/>
              <a:latin typeface="Coolvetica"/>
              <a:ea typeface="Microsoft YaHei"/>
            </a:endParaRP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La construcción de la identidad también a través del cuerpo</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Aumenta la comparación, disminuye la tolerancia a la frustración</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El cuerpo como "campo de batalla</a:t>
            </a: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A454907A-6F6B-2399-D80C-9F1B92A982D4}"/>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Adolescencia: Identidad y tormenta corporal</a:t>
            </a:r>
          </a:p>
        </p:txBody>
      </p:sp>
      <p:pic>
        <p:nvPicPr>
          <p:cNvPr id="9218" name="Picture 2" descr="120+ Body Dysmorphia Stock Illustrations, Royalty-Free Vector Graphics &amp;  Clip Art - iStock | Male body dysmorphia, Body dysmorphia man">
            <a:extLst>
              <a:ext uri="{FF2B5EF4-FFF2-40B4-BE49-F238E27FC236}">
                <a16:creationId xmlns:a16="http://schemas.microsoft.com/office/drawing/2014/main" id="{869E99DD-BD19-2FEE-2CD8-706340DF9DE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65400" y="2214"/>
            <a:ext cx="2514600"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57321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46BF0-2BB1-832F-8A58-0DD03BB93C1D}"/>
            </a:ext>
          </a:extLst>
        </p:cNvPr>
        <p:cNvGrpSpPr/>
        <p:nvPr/>
      </p:nvGrpSpPr>
      <p:grpSpPr>
        <a:xfrm>
          <a:off x="0" y="0"/>
          <a:ext cx="0" cy="0"/>
          <a:chOff x="0" y="0"/>
          <a:chExt cx="0" cy="0"/>
        </a:xfrm>
      </p:grpSpPr>
      <p:pic>
        <p:nvPicPr>
          <p:cNvPr id="10242" name="Picture 2" descr="50 Gym Quotes to Keep You Motivated During Workouts 2025">
            <a:extLst>
              <a:ext uri="{FF2B5EF4-FFF2-40B4-BE49-F238E27FC236}">
                <a16:creationId xmlns:a16="http://schemas.microsoft.com/office/drawing/2014/main" id="{D16A3FFE-8CED-1ED2-C098-CD822523D9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8707" y="1386917"/>
            <a:ext cx="5184030" cy="2903057"/>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2990CCD6-DFEC-E6DC-9534-D04F7BBD67B8}"/>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704E4F4A-DB30-037C-06CB-8A16D113D28E}"/>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641D9BED-6171-B0DA-9DA7-FA841A002C8B}"/>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47B9C538-7924-2193-8AF2-A127BD4D85BB}"/>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C664BF46-2DBC-AAA3-7CA6-F8DFD10E574F}"/>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CF1CADD3-0BD4-381C-6E1B-A9369EA6F3EE}"/>
              </a:ext>
            </a:extLst>
          </p:cNvPr>
          <p:cNvSpPr txBox="1"/>
          <p:nvPr/>
        </p:nvSpPr>
        <p:spPr>
          <a:xfrm>
            <a:off x="856980" y="1086956"/>
            <a:ext cx="3619327" cy="3483931"/>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'Hacer ejercicio siempre es bueno' → no siempre es cierto</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Solapamiento entre salud y apariencia</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Estética vendida como bienestar</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Sin dolor no hay beneficio": una trampa mental</a:t>
            </a: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73FB6529-28E5-DFE0-A5C2-B6725851E575}"/>
              </a:ext>
            </a:extLst>
          </p:cNvPr>
          <p:cNvSpPr txBox="1"/>
          <p:nvPr/>
        </p:nvSpPr>
        <p:spPr>
          <a:xfrm>
            <a:off x="609599" y="497514"/>
            <a:ext cx="954981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Fitness y dismorfia corporal: El riesgo de un mensaje equivocado</a:t>
            </a:r>
          </a:p>
        </p:txBody>
      </p:sp>
    </p:spTree>
    <p:extLst>
      <p:ext uri="{BB962C8B-B14F-4D97-AF65-F5344CB8AC3E}">
        <p14:creationId xmlns:p14="http://schemas.microsoft.com/office/powerpoint/2010/main" val="5153100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994FB0-E131-B6F4-738D-CC0F58968C2D}"/>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08373424-5F81-7893-7997-5C1E8E6B42A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2939E65-5A9C-3801-CFA5-9D302B9B4601}"/>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11966B70-76AD-05FE-8515-C327D84B8530}"/>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30671D90-6CF9-A435-CE8B-FAEA08E19CA0}"/>
              </a:ext>
            </a:extLst>
          </p:cNvPr>
          <p:cNvPicPr/>
          <p:nvPr/>
        </p:nvPicPr>
        <p:blipFill>
          <a:blip r:embed="rId4"/>
          <a:stretch/>
        </p:blipFill>
        <p:spPr>
          <a:xfrm>
            <a:off x="8109000" y="5182560"/>
            <a:ext cx="1622880" cy="361440"/>
          </a:xfrm>
          <a:prstGeom prst="rect">
            <a:avLst/>
          </a:prstGeom>
          <a:noFill/>
          <a:ln w="0">
            <a:noFill/>
          </a:ln>
        </p:spPr>
      </p:pic>
      <p:sp>
        <p:nvSpPr>
          <p:cNvPr id="2" name="CuadroTexto 22">
            <a:extLst>
              <a:ext uri="{FF2B5EF4-FFF2-40B4-BE49-F238E27FC236}">
                <a16:creationId xmlns:a16="http://schemas.microsoft.com/office/drawing/2014/main" id="{D3DE430F-46CB-40BC-CD6B-29DF6856D12E}"/>
              </a:ext>
            </a:extLst>
          </p:cNvPr>
          <p:cNvSpPr txBox="1"/>
          <p:nvPr/>
        </p:nvSpPr>
        <p:spPr>
          <a:xfrm>
            <a:off x="5311875" y="1636858"/>
            <a:ext cx="3188278" cy="1836111"/>
          </a:xfrm>
          <a:prstGeom prst="rect">
            <a:avLst/>
          </a:prstGeom>
          <a:noFill/>
          <a:ln w="0">
            <a:noFill/>
          </a:ln>
        </p:spPr>
        <p:txBody>
          <a:bodyPr lIns="90000" tIns="45000" rIns="90000" bIns="45000" anchor="t">
            <a:noAutofit/>
          </a:bodyPr>
          <a:lstStyle/>
          <a:p>
            <a:r>
              <a:rPr lang="en-US" sz="3600" dirty="0">
                <a:solidFill>
                  <a:srgbClr val="E98E24"/>
                </a:solidFill>
                <a:latin typeface="Coolvetica"/>
              </a:rPr>
              <a:t>Cómo reconocer un trastorno BI</a:t>
            </a:r>
            <a:endParaRPr lang="en-US" sz="3600" b="0" u="none" strike="noStrike" dirty="0">
              <a:solidFill>
                <a:srgbClr val="E98E24"/>
              </a:solidFill>
              <a:uFillTx/>
              <a:latin typeface="Coolvetica"/>
            </a:endParaRPr>
          </a:p>
        </p:txBody>
      </p:sp>
      <p:sp>
        <p:nvSpPr>
          <p:cNvPr id="3" name="CuadroTexto 22">
            <a:extLst>
              <a:ext uri="{FF2B5EF4-FFF2-40B4-BE49-F238E27FC236}">
                <a16:creationId xmlns:a16="http://schemas.microsoft.com/office/drawing/2014/main" id="{8D56ACA0-C25C-DB6B-B1CE-308A90013FC8}"/>
              </a:ext>
            </a:extLst>
          </p:cNvPr>
          <p:cNvSpPr txBox="1"/>
          <p:nvPr/>
        </p:nvSpPr>
        <p:spPr>
          <a:xfrm>
            <a:off x="428624" y="-1159836"/>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Cuando el malestar está ante sus ojos</a:t>
            </a:r>
          </a:p>
        </p:txBody>
      </p:sp>
    </p:spTree>
    <p:extLst>
      <p:ext uri="{BB962C8B-B14F-4D97-AF65-F5344CB8AC3E}">
        <p14:creationId xmlns:p14="http://schemas.microsoft.com/office/powerpoint/2010/main" val="23977793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p14="http://schemas.microsoft.com/office/powerpoint/2010/main">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79B4D-67B5-C0B6-F3EE-27AE02CFC826}"/>
            </a:ext>
          </a:extLst>
        </p:cNvPr>
        <p:cNvGrpSpPr/>
        <p:nvPr/>
      </p:nvGrpSpPr>
      <p:grpSpPr>
        <a:xfrm>
          <a:off x="0" y="0"/>
          <a:ext cx="0" cy="0"/>
          <a:chOff x="0" y="0"/>
          <a:chExt cx="0" cy="0"/>
        </a:xfrm>
      </p:grpSpPr>
      <p:pic>
        <p:nvPicPr>
          <p:cNvPr id="1028" name="Picture 4" descr="People look in mirror. Cartoon characters seeing reflections">
            <a:extLst>
              <a:ext uri="{FF2B5EF4-FFF2-40B4-BE49-F238E27FC236}">
                <a16:creationId xmlns:a16="http://schemas.microsoft.com/office/drawing/2014/main" id="{140A5E3A-82FE-55EA-DE4C-E9EAB7E7B69C}"/>
              </a:ext>
            </a:extLst>
          </p:cNvPr>
          <p:cNvPicPr>
            <a:picLocks noChangeAspect="1" noChangeArrowheads="1"/>
          </p:cNvPicPr>
          <p:nvPr/>
        </p:nvPicPr>
        <p:blipFill>
          <a:blip r:embed="rId3">
            <a:alphaModFix amt="20000"/>
            <a:extLst>
              <a:ext uri="{28A0092B-C50C-407E-A947-70E740481C1C}">
                <a14:useLocalDpi xmlns:a14="http://schemas.microsoft.com/office/drawing/2010/main" val="0"/>
              </a:ext>
            </a:extLst>
          </a:blip>
          <a:srcRect/>
          <a:stretch>
            <a:fillRect/>
          </a:stretch>
        </p:blipFill>
        <p:spPr bwMode="auto">
          <a:xfrm>
            <a:off x="1227282" y="133830"/>
            <a:ext cx="7458075" cy="4972050"/>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8C0E1740-71BC-7C48-0926-C0D1A03B3E41}"/>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E7E2D13C-79FE-3BA5-2BF8-1E82154AD478}"/>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56F4876A-FA36-85DC-4BB4-F2D52FE7E751}"/>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C088FD0A-CC45-D416-6807-2CA4947233C7}"/>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B4137840-7D28-CE4B-8A2D-6F9B256247C1}"/>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1BDEC54F-DA8B-0E52-F774-FDE15D464D5E}"/>
              </a:ext>
            </a:extLst>
          </p:cNvPr>
          <p:cNvSpPr txBox="1"/>
          <p:nvPr/>
        </p:nvSpPr>
        <p:spPr>
          <a:xfrm>
            <a:off x="856980" y="1086956"/>
            <a:ext cx="8193502" cy="2920923"/>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Aprender qué es la imagen corporal y cómo influye en ella</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Reconocer, comprender y apoyar adecuadamente a los jóvenes que sufren un trastorno de la imagen corporal.</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Aprenda qué buscar y cómo escuchar</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Saber cuándo y dónde dirigir a los niños que necesitan ayuda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6E545BB8-D29F-0531-61B7-6E2B690939F0}"/>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Objetivos de aprendizaje</a:t>
            </a:r>
          </a:p>
        </p:txBody>
      </p:sp>
    </p:spTree>
    <p:extLst>
      <p:ext uri="{BB962C8B-B14F-4D97-AF65-F5344CB8AC3E}">
        <p14:creationId xmlns:p14="http://schemas.microsoft.com/office/powerpoint/2010/main" val="30307029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36F12-098E-8D1E-3497-1F2785A9F2FF}"/>
            </a:ext>
          </a:extLst>
        </p:cNvPr>
        <p:cNvGrpSpPr/>
        <p:nvPr/>
      </p:nvGrpSpPr>
      <p:grpSpPr>
        <a:xfrm>
          <a:off x="0" y="0"/>
          <a:ext cx="0" cy="0"/>
          <a:chOff x="0" y="0"/>
          <a:chExt cx="0" cy="0"/>
        </a:xfrm>
      </p:grpSpPr>
      <p:pic>
        <p:nvPicPr>
          <p:cNvPr id="8" name="Immagine 7" descr="Immagine che contiene disegno, clipart, illustrazione, schizzo&#10;&#10;Descrizione generata automaticamente">
            <a:extLst>
              <a:ext uri="{FF2B5EF4-FFF2-40B4-BE49-F238E27FC236}">
                <a16:creationId xmlns:a16="http://schemas.microsoft.com/office/drawing/2014/main" id="{4EA2F640-5B9F-4054-7968-091AE331BA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8558" y="196337"/>
            <a:ext cx="3236906" cy="5277875"/>
          </a:xfrm>
          <a:prstGeom prst="rect">
            <a:avLst/>
          </a:prstGeom>
        </p:spPr>
      </p:pic>
      <p:sp>
        <p:nvSpPr>
          <p:cNvPr id="18" name="Rectángulo 17">
            <a:extLst>
              <a:ext uri="{FF2B5EF4-FFF2-40B4-BE49-F238E27FC236}">
                <a16:creationId xmlns:a16="http://schemas.microsoft.com/office/drawing/2014/main" id="{815ED29B-656B-3863-83CF-912A6F57FFBB}"/>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BFC869B7-C6C5-E866-603C-EFE9A9ADD8E6}"/>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E827B6D4-7BEA-61D8-D047-F66D19B08FE8}"/>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3F0DAF33-1003-2CEB-8A58-F21ECEA73909}"/>
              </a:ext>
            </a:extLst>
          </p:cNvPr>
          <p:cNvPicPr/>
          <p:nvPr/>
        </p:nvPicPr>
        <p:blipFill>
          <a:blip r:embed="rId5"/>
          <a:stretch/>
        </p:blipFill>
        <p:spPr>
          <a:xfrm>
            <a:off x="8109000" y="5182560"/>
            <a:ext cx="1622880" cy="361440"/>
          </a:xfrm>
          <a:prstGeom prst="rect">
            <a:avLst/>
          </a:prstGeom>
          <a:noFill/>
          <a:ln w="0">
            <a:noFill/>
          </a:ln>
        </p:spPr>
      </p:pic>
      <p:sp>
        <p:nvSpPr>
          <p:cNvPr id="2" name="CuadroTexto 22">
            <a:extLst>
              <a:ext uri="{FF2B5EF4-FFF2-40B4-BE49-F238E27FC236}">
                <a16:creationId xmlns:a16="http://schemas.microsoft.com/office/drawing/2014/main" id="{BC204AF3-B713-02E7-46CE-AC2AB060754D}"/>
              </a:ext>
            </a:extLst>
          </p:cNvPr>
          <p:cNvSpPr txBox="1"/>
          <p:nvPr/>
        </p:nvSpPr>
        <p:spPr>
          <a:xfrm>
            <a:off x="5311875" y="1636858"/>
            <a:ext cx="3188278" cy="1836111"/>
          </a:xfrm>
          <a:prstGeom prst="rect">
            <a:avLst/>
          </a:prstGeom>
          <a:noFill/>
          <a:ln w="0">
            <a:noFill/>
          </a:ln>
        </p:spPr>
        <p:txBody>
          <a:bodyPr lIns="90000" tIns="45000" rIns="90000" bIns="45000" anchor="t">
            <a:noAutofit/>
          </a:bodyPr>
          <a:lstStyle/>
          <a:p>
            <a:r>
              <a:rPr lang="en-US" sz="3600" dirty="0">
                <a:solidFill>
                  <a:srgbClr val="E98E24"/>
                </a:solidFill>
                <a:latin typeface="Coolvetica"/>
              </a:rPr>
              <a:t>Cómo reconocer un trastorno BI</a:t>
            </a:r>
            <a:endParaRPr lang="en-US" sz="3600" b="0" u="none" strike="noStrike" dirty="0">
              <a:solidFill>
                <a:srgbClr val="E98E24"/>
              </a:solidFill>
              <a:uFillTx/>
              <a:latin typeface="Coolvetica"/>
            </a:endParaRPr>
          </a:p>
        </p:txBody>
      </p:sp>
      <p:pic>
        <p:nvPicPr>
          <p:cNvPr id="5" name="Immagine 4">
            <a:extLst>
              <a:ext uri="{FF2B5EF4-FFF2-40B4-BE49-F238E27FC236}">
                <a16:creationId xmlns:a16="http://schemas.microsoft.com/office/drawing/2014/main" id="{EA8A4C3A-ED98-FEFE-B673-18F8BB09A12D}"/>
              </a:ext>
            </a:extLst>
          </p:cNvPr>
          <p:cNvPicPr>
            <a:picLocks noChangeAspect="1"/>
          </p:cNvPicPr>
          <p:nvPr/>
        </p:nvPicPr>
        <p:blipFill>
          <a:blip r:embed="rId6"/>
          <a:stretch>
            <a:fillRect/>
          </a:stretch>
        </p:blipFill>
        <p:spPr>
          <a:xfrm>
            <a:off x="-4942672" y="802314"/>
            <a:ext cx="2726266" cy="3505200"/>
          </a:xfrm>
          <a:prstGeom prst="rect">
            <a:avLst/>
          </a:prstGeom>
        </p:spPr>
      </p:pic>
      <p:pic>
        <p:nvPicPr>
          <p:cNvPr id="7" name="Immagine 6" descr="Immagine che contiene persona, cielo, Viso umano, Fast food&#10;&#10;Il contenuto generato dall'IA potrebbe non essere corretto.">
            <a:extLst>
              <a:ext uri="{FF2B5EF4-FFF2-40B4-BE49-F238E27FC236}">
                <a16:creationId xmlns:a16="http://schemas.microsoft.com/office/drawing/2014/main" id="{6797FE07-CBFE-F04D-AAD0-0C9A3751C4AC}"/>
              </a:ext>
            </a:extLst>
          </p:cNvPr>
          <p:cNvPicPr>
            <a:picLocks noChangeAspect="1"/>
          </p:cNvPicPr>
          <p:nvPr/>
        </p:nvPicPr>
        <p:blipFill>
          <a:blip r:embed="rId7"/>
          <a:stretch>
            <a:fillRect/>
          </a:stretch>
        </p:blipFill>
        <p:spPr>
          <a:xfrm>
            <a:off x="13067468" y="802314"/>
            <a:ext cx="2755929" cy="3505200"/>
          </a:xfrm>
          <a:prstGeom prst="rect">
            <a:avLst/>
          </a:prstGeom>
        </p:spPr>
      </p:pic>
      <p:sp>
        <p:nvSpPr>
          <p:cNvPr id="3" name="CuadroTexto 22">
            <a:extLst>
              <a:ext uri="{FF2B5EF4-FFF2-40B4-BE49-F238E27FC236}">
                <a16:creationId xmlns:a16="http://schemas.microsoft.com/office/drawing/2014/main" id="{2587EFE4-3766-55DD-1E65-2CD250A0470C}"/>
              </a:ext>
            </a:extLst>
          </p:cNvPr>
          <p:cNvSpPr txBox="1"/>
          <p:nvPr/>
        </p:nvSpPr>
        <p:spPr>
          <a:xfrm>
            <a:off x="428624" y="-1159836"/>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Cuando el malestar está ante sus ojos</a:t>
            </a:r>
          </a:p>
        </p:txBody>
      </p:sp>
      <p:sp>
        <p:nvSpPr>
          <p:cNvPr id="6" name="CuadroTexto 23">
            <a:extLst>
              <a:ext uri="{FF2B5EF4-FFF2-40B4-BE49-F238E27FC236}">
                <a16:creationId xmlns:a16="http://schemas.microsoft.com/office/drawing/2014/main" id="{8BC0F004-FB04-AD2B-7214-DB3A8C2C7178}"/>
              </a:ext>
            </a:extLst>
          </p:cNvPr>
          <p:cNvSpPr txBox="1"/>
          <p:nvPr/>
        </p:nvSpPr>
        <p:spPr>
          <a:xfrm>
            <a:off x="856980" y="5794830"/>
            <a:ext cx="5429520" cy="2437293"/>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17 años, visiblemente bajo de peso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Entrenamiento diario, sin carbohidratos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Habla con orgullo: "Estoy decidida"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Familia preocupada pero indefensa</a:t>
            </a:r>
            <a:endParaRPr lang="en-US" sz="2400" b="0" u="none" strike="noStrike" dirty="0">
              <a:solidFill>
                <a:srgbClr val="000000"/>
              </a:solidFill>
              <a:uFillTx/>
              <a:latin typeface="Coolvetica"/>
            </a:endParaRPr>
          </a:p>
        </p:txBody>
      </p:sp>
    </p:spTree>
    <p:extLst>
      <p:ext uri="{BB962C8B-B14F-4D97-AF65-F5344CB8AC3E}">
        <p14:creationId xmlns:p14="http://schemas.microsoft.com/office/powerpoint/2010/main" val="12536585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20382-1202-5365-4269-0758165E824F}"/>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7E8525E5-82FA-D085-8407-65B8FC1F1E4F}"/>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4CE91E3A-F8EE-6CEC-A147-53CE450C9260}"/>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3DE86CD-F884-E66E-6EEF-B0086B2B3B68}"/>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2099B57-045A-691C-5356-D1341D24A8AC}"/>
              </a:ext>
            </a:extLst>
          </p:cNvPr>
          <p:cNvPicPr/>
          <p:nvPr/>
        </p:nvPicPr>
        <p:blipFill>
          <a:blip r:embed="rId4"/>
          <a:stretch/>
        </p:blipFill>
        <p:spPr>
          <a:xfrm>
            <a:off x="8109000" y="5182560"/>
            <a:ext cx="1622880" cy="361440"/>
          </a:xfrm>
          <a:prstGeom prst="rect">
            <a:avLst/>
          </a:prstGeom>
          <a:noFill/>
          <a:ln w="0">
            <a:noFill/>
          </a:ln>
        </p:spPr>
      </p:pic>
      <p:pic>
        <p:nvPicPr>
          <p:cNvPr id="5" name="Immagine 4">
            <a:extLst>
              <a:ext uri="{FF2B5EF4-FFF2-40B4-BE49-F238E27FC236}">
                <a16:creationId xmlns:a16="http://schemas.microsoft.com/office/drawing/2014/main" id="{CE827011-6995-D4C2-E5D4-71B33E9B3A2E}"/>
              </a:ext>
            </a:extLst>
          </p:cNvPr>
          <p:cNvPicPr>
            <a:picLocks noChangeAspect="1"/>
          </p:cNvPicPr>
          <p:nvPr/>
        </p:nvPicPr>
        <p:blipFill>
          <a:blip r:embed="rId5"/>
          <a:stretch>
            <a:fillRect/>
          </a:stretch>
        </p:blipFill>
        <p:spPr>
          <a:xfrm>
            <a:off x="-4942672" y="802314"/>
            <a:ext cx="2726266" cy="3505200"/>
          </a:xfrm>
          <a:prstGeom prst="rect">
            <a:avLst/>
          </a:prstGeom>
        </p:spPr>
      </p:pic>
      <p:sp>
        <p:nvSpPr>
          <p:cNvPr id="23" name="CuadroTexto 22">
            <a:extLst>
              <a:ext uri="{FF2B5EF4-FFF2-40B4-BE49-F238E27FC236}">
                <a16:creationId xmlns:a16="http://schemas.microsoft.com/office/drawing/2014/main" id="{3116C5A5-DC41-93DC-DA20-3914B7F74B8C}"/>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Cuando el malestar está ante sus ojos</a:t>
            </a:r>
          </a:p>
        </p:txBody>
      </p:sp>
      <p:sp>
        <p:nvSpPr>
          <p:cNvPr id="24" name="CuadroTexto 23">
            <a:extLst>
              <a:ext uri="{FF2B5EF4-FFF2-40B4-BE49-F238E27FC236}">
                <a16:creationId xmlns:a16="http://schemas.microsoft.com/office/drawing/2014/main" id="{4F2594AB-5C42-AD4E-FD9F-5FABAA9D2282}"/>
              </a:ext>
            </a:extLst>
          </p:cNvPr>
          <p:cNvSpPr txBox="1"/>
          <p:nvPr/>
        </p:nvSpPr>
        <p:spPr>
          <a:xfrm>
            <a:off x="856980" y="1086956"/>
            <a:ext cx="5429520" cy="2437293"/>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17 años, visiblemente bajo de peso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Entrenamiento diario, sin carbohidratos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Habla con orgullo: "Estoy decidida"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Familia preocupada pero indefensa</a:t>
            </a:r>
            <a:endParaRPr lang="en-US" sz="2400" b="0" u="none" strike="noStrike" dirty="0">
              <a:solidFill>
                <a:srgbClr val="000000"/>
              </a:solidFill>
              <a:uFillTx/>
              <a:latin typeface="Coolvetica"/>
            </a:endParaRPr>
          </a:p>
        </p:txBody>
      </p:sp>
      <p:sp>
        <p:nvSpPr>
          <p:cNvPr id="6" name="CuadroTexto 22">
            <a:extLst>
              <a:ext uri="{FF2B5EF4-FFF2-40B4-BE49-F238E27FC236}">
                <a16:creationId xmlns:a16="http://schemas.microsoft.com/office/drawing/2014/main" id="{4A66C836-A38E-876E-59CB-B91E8D4FD962}"/>
              </a:ext>
            </a:extLst>
          </p:cNvPr>
          <p:cNvSpPr txBox="1"/>
          <p:nvPr/>
        </p:nvSpPr>
        <p:spPr>
          <a:xfrm>
            <a:off x="5040000" y="-1100061"/>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Cuando el músculo se convierte en prisión</a:t>
            </a:r>
          </a:p>
        </p:txBody>
      </p:sp>
      <p:sp>
        <p:nvSpPr>
          <p:cNvPr id="9" name="CuadroTexto 23">
            <a:extLst>
              <a:ext uri="{FF2B5EF4-FFF2-40B4-BE49-F238E27FC236}">
                <a16:creationId xmlns:a16="http://schemas.microsoft.com/office/drawing/2014/main" id="{6F350ED9-2358-3F70-C030-5ED2E06160FB}"/>
              </a:ext>
            </a:extLst>
          </p:cNvPr>
          <p:cNvSpPr txBox="1"/>
          <p:nvPr/>
        </p:nvSpPr>
        <p:spPr>
          <a:xfrm>
            <a:off x="3919379" y="5877585"/>
            <a:ext cx="5429520" cy="2437293"/>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21 años, pasa horas en el gimnasio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Come sólo "limpio", cuenta proteínas y kcal</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Utiliza suplementos "suaves" y </a:t>
            </a:r>
            <a:r>
              <a:rPr lang="en-US" sz="2400" b="0" u="none" strike="noStrike" dirty="0" err="1">
                <a:solidFill>
                  <a:srgbClr val="000000"/>
                </a:solidFill>
                <a:uFillTx/>
                <a:latin typeface="Coolvetica"/>
                <a:ea typeface="Microsoft YaHei"/>
              </a:rPr>
              <a:t>anabolizantes</a:t>
            </a:r>
            <a:endParaRPr lang="en-US" sz="2400" b="0" u="none" strike="noStrike" dirty="0">
              <a:solidFill>
                <a:srgbClr val="000000"/>
              </a:solidFill>
              <a:uFillTx/>
              <a:latin typeface="Coolvetica"/>
              <a:ea typeface="Microsoft YaHei"/>
            </a:endParaRP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Nunca se siente lo suficientemente mayor</a:t>
            </a:r>
            <a:endParaRPr lang="en-US" sz="2400" b="0" u="none" strike="noStrike" dirty="0">
              <a:solidFill>
                <a:srgbClr val="000000"/>
              </a:solidFill>
              <a:uFillTx/>
              <a:latin typeface="Coolvetica"/>
            </a:endParaRPr>
          </a:p>
        </p:txBody>
      </p:sp>
      <p:pic>
        <p:nvPicPr>
          <p:cNvPr id="3" name="Immagine 2" descr="Immagine che contiene disegno, clipart, illustrazione, schizzo&#10;&#10;Descrizione generata automaticamente">
            <a:extLst>
              <a:ext uri="{FF2B5EF4-FFF2-40B4-BE49-F238E27FC236}">
                <a16:creationId xmlns:a16="http://schemas.microsoft.com/office/drawing/2014/main" id="{6001081D-1FB5-E9F4-A820-AB2791CA41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03094" y="5697360"/>
            <a:ext cx="3236906" cy="5277875"/>
          </a:xfrm>
          <a:prstGeom prst="rect">
            <a:avLst/>
          </a:prstGeom>
        </p:spPr>
      </p:pic>
      <p:sp>
        <p:nvSpPr>
          <p:cNvPr id="4" name="CuadroTexto 22">
            <a:extLst>
              <a:ext uri="{FF2B5EF4-FFF2-40B4-BE49-F238E27FC236}">
                <a16:creationId xmlns:a16="http://schemas.microsoft.com/office/drawing/2014/main" id="{AB7F7724-EEE7-9F79-9FA6-5CA339334693}"/>
              </a:ext>
            </a:extLst>
          </p:cNvPr>
          <p:cNvSpPr txBox="1"/>
          <p:nvPr/>
        </p:nvSpPr>
        <p:spPr>
          <a:xfrm>
            <a:off x="5446411" y="7137881"/>
            <a:ext cx="3188278" cy="1836111"/>
          </a:xfrm>
          <a:prstGeom prst="rect">
            <a:avLst/>
          </a:prstGeom>
          <a:noFill/>
          <a:ln w="0">
            <a:noFill/>
          </a:ln>
        </p:spPr>
        <p:txBody>
          <a:bodyPr lIns="90000" tIns="45000" rIns="90000" bIns="45000" anchor="t">
            <a:noAutofit/>
          </a:bodyPr>
          <a:lstStyle/>
          <a:p>
            <a:r>
              <a:rPr lang="en-US" sz="3600" dirty="0">
                <a:solidFill>
                  <a:srgbClr val="E98E24"/>
                </a:solidFill>
                <a:latin typeface="Coolvetica"/>
              </a:rPr>
              <a:t>Cómo reconocer un trastorno BI</a:t>
            </a:r>
            <a:endParaRPr lang="en-US" sz="3600" b="0" u="none" strike="noStrike" dirty="0">
              <a:solidFill>
                <a:srgbClr val="E98E24"/>
              </a:solidFill>
              <a:uFillTx/>
              <a:latin typeface="Coolvetica"/>
            </a:endParaRPr>
          </a:p>
        </p:txBody>
      </p:sp>
      <p:pic>
        <p:nvPicPr>
          <p:cNvPr id="2" name="Immagine 1" descr="Immagine che contiene vestiti, persona, maglione, capispalla&#10;&#10;Il contenuto generato dall'IA potrebbe non essere corretto.">
            <a:extLst>
              <a:ext uri="{FF2B5EF4-FFF2-40B4-BE49-F238E27FC236}">
                <a16:creationId xmlns:a16="http://schemas.microsoft.com/office/drawing/2014/main" id="{9949D83A-BC83-EDE4-3A09-714CE1564EE4}"/>
              </a:ext>
            </a:extLst>
          </p:cNvPr>
          <p:cNvPicPr>
            <a:picLocks noChangeAspect="1"/>
          </p:cNvPicPr>
          <p:nvPr/>
        </p:nvPicPr>
        <p:blipFill>
          <a:blip r:embed="rId7"/>
          <a:stretch>
            <a:fillRect/>
          </a:stretch>
        </p:blipFill>
        <p:spPr>
          <a:xfrm>
            <a:off x="6828593" y="386538"/>
            <a:ext cx="2628666" cy="3942999"/>
          </a:xfrm>
          <a:prstGeom prst="rect">
            <a:avLst/>
          </a:prstGeom>
        </p:spPr>
      </p:pic>
      <p:sp>
        <p:nvSpPr>
          <p:cNvPr id="8" name="CasellaDiTesto 7">
            <a:extLst>
              <a:ext uri="{FF2B5EF4-FFF2-40B4-BE49-F238E27FC236}">
                <a16:creationId xmlns:a16="http://schemas.microsoft.com/office/drawing/2014/main" id="{836D9925-250E-E2B6-12D1-44815FB5C19B}"/>
              </a:ext>
            </a:extLst>
          </p:cNvPr>
          <p:cNvSpPr txBox="1"/>
          <p:nvPr/>
        </p:nvSpPr>
        <p:spPr>
          <a:xfrm>
            <a:off x="7081451" y="4072470"/>
            <a:ext cx="1238693" cy="461665"/>
          </a:xfrm>
          <a:prstGeom prst="rect">
            <a:avLst/>
          </a:prstGeom>
          <a:solidFill>
            <a:schemeClr val="bg1"/>
          </a:solidFill>
          <a:ln>
            <a:solidFill>
              <a:schemeClr val="tx1"/>
            </a:solidFill>
          </a:ln>
        </p:spPr>
        <p:txBody>
          <a:bodyPr wrap="square" rtlCol="0">
            <a:spAutoFit/>
          </a:bodyPr>
          <a:lstStyle/>
          <a:p>
            <a:pPr algn="ctr"/>
            <a:r>
              <a:rPr lang="it-IT" sz="2400" dirty="0">
                <a:latin typeface="Coolvetica"/>
              </a:rPr>
              <a:t>Sofía</a:t>
            </a:r>
            <a:endParaRPr lang="it-IT" dirty="0">
              <a:latin typeface="Coolvetica"/>
            </a:endParaRPr>
          </a:p>
        </p:txBody>
      </p:sp>
    </p:spTree>
    <p:extLst>
      <p:ext uri="{BB962C8B-B14F-4D97-AF65-F5344CB8AC3E}">
        <p14:creationId xmlns:p14="http://schemas.microsoft.com/office/powerpoint/2010/main" val="17642486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E563B-7F21-5601-5508-8D1F7AFF66C0}"/>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05560FD6-27AC-1D5B-C145-57D24CA1B125}"/>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79306B8D-7803-98C5-0B52-3AF861D33278}"/>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5D462CE0-CD15-E5BF-E8EC-050B27BF45E1}"/>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98372D6B-6D8F-7BFA-B544-EFA71B2FA966}"/>
              </a:ext>
            </a:extLst>
          </p:cNvPr>
          <p:cNvPicPr/>
          <p:nvPr/>
        </p:nvPicPr>
        <p:blipFill>
          <a:blip r:embed="rId4"/>
          <a:stretch/>
        </p:blipFill>
        <p:spPr>
          <a:xfrm>
            <a:off x="8109000" y="5182560"/>
            <a:ext cx="1622880" cy="361440"/>
          </a:xfrm>
          <a:prstGeom prst="rect">
            <a:avLst/>
          </a:prstGeom>
          <a:noFill/>
          <a:ln w="0">
            <a:noFill/>
          </a:ln>
        </p:spPr>
      </p:pic>
      <p:pic>
        <p:nvPicPr>
          <p:cNvPr id="7" name="Immagine 6" descr="Immagine che contiene persona, cielo, Viso umano, Fast food&#10;&#10;Il contenuto generato dall'IA potrebbe non essere corretto.">
            <a:extLst>
              <a:ext uri="{FF2B5EF4-FFF2-40B4-BE49-F238E27FC236}">
                <a16:creationId xmlns:a16="http://schemas.microsoft.com/office/drawing/2014/main" id="{C4B06CE1-0BAB-D797-9368-1EB60D019325}"/>
              </a:ext>
            </a:extLst>
          </p:cNvPr>
          <p:cNvPicPr>
            <a:picLocks noChangeAspect="1"/>
          </p:cNvPicPr>
          <p:nvPr/>
        </p:nvPicPr>
        <p:blipFill>
          <a:blip r:embed="rId5"/>
          <a:stretch>
            <a:fillRect/>
          </a:stretch>
        </p:blipFill>
        <p:spPr>
          <a:xfrm>
            <a:off x="11857793" y="810726"/>
            <a:ext cx="2755929" cy="3505200"/>
          </a:xfrm>
          <a:prstGeom prst="rect">
            <a:avLst/>
          </a:prstGeom>
        </p:spPr>
      </p:pic>
      <p:sp>
        <p:nvSpPr>
          <p:cNvPr id="8" name="CuadroTexto 22">
            <a:extLst>
              <a:ext uri="{FF2B5EF4-FFF2-40B4-BE49-F238E27FC236}">
                <a16:creationId xmlns:a16="http://schemas.microsoft.com/office/drawing/2014/main" id="{9B3CEC5A-4DFE-E6F2-6E12-7DF095935B81}"/>
              </a:ext>
            </a:extLst>
          </p:cNvPr>
          <p:cNvSpPr txBox="1"/>
          <p:nvPr/>
        </p:nvSpPr>
        <p:spPr>
          <a:xfrm>
            <a:off x="5040000" y="438922"/>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Cuando el músculo se convierte en prisión</a:t>
            </a:r>
          </a:p>
        </p:txBody>
      </p:sp>
      <p:sp>
        <p:nvSpPr>
          <p:cNvPr id="9" name="CuadroTexto 23">
            <a:extLst>
              <a:ext uri="{FF2B5EF4-FFF2-40B4-BE49-F238E27FC236}">
                <a16:creationId xmlns:a16="http://schemas.microsoft.com/office/drawing/2014/main" id="{0F4198BA-8735-976E-29E1-1798DA010D2B}"/>
              </a:ext>
            </a:extLst>
          </p:cNvPr>
          <p:cNvSpPr txBox="1"/>
          <p:nvPr/>
        </p:nvSpPr>
        <p:spPr>
          <a:xfrm>
            <a:off x="3919379" y="1449941"/>
            <a:ext cx="5429520" cy="2437293"/>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21 años, pasa horas en el gimnasio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Sólo come alimentos </a:t>
            </a:r>
            <a:r>
              <a:rPr lang="en-US" sz="2400" dirty="0">
                <a:solidFill>
                  <a:srgbClr val="000000"/>
                </a:solidFill>
                <a:latin typeface="Coolvetica"/>
                <a:ea typeface="Microsoft YaHei"/>
              </a:rPr>
              <a:t>"</a:t>
            </a:r>
            <a:r>
              <a:rPr lang="en-US" sz="2400" b="0" u="none" strike="noStrike" dirty="0">
                <a:solidFill>
                  <a:srgbClr val="000000"/>
                </a:solidFill>
                <a:uFillTx/>
                <a:latin typeface="Coolvetica"/>
                <a:ea typeface="Microsoft YaHei"/>
              </a:rPr>
              <a:t>sanos", cuenta las proteínas y las kcal</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Utiliza suplementos "suaves" y </a:t>
            </a:r>
            <a:r>
              <a:rPr lang="en-US" sz="2400" b="0" u="none" strike="noStrike" dirty="0" err="1">
                <a:solidFill>
                  <a:srgbClr val="000000"/>
                </a:solidFill>
                <a:uFillTx/>
                <a:latin typeface="Coolvetica"/>
                <a:ea typeface="Microsoft YaHei"/>
              </a:rPr>
              <a:t>anabolizantes</a:t>
            </a:r>
            <a:endParaRPr lang="en-US" sz="2400" b="0" u="none" strike="noStrike" dirty="0">
              <a:solidFill>
                <a:srgbClr val="000000"/>
              </a:solidFill>
              <a:uFillTx/>
              <a:latin typeface="Coolvetica"/>
              <a:ea typeface="Microsoft YaHei"/>
            </a:endParaRP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Nunca se siente lo suficientemente fuerte</a:t>
            </a:r>
            <a:endParaRPr lang="en-US" sz="2400" b="0" u="none" strike="noStrike" dirty="0">
              <a:solidFill>
                <a:srgbClr val="000000"/>
              </a:solidFill>
              <a:uFillTx/>
              <a:latin typeface="Coolvetica"/>
            </a:endParaRPr>
          </a:p>
        </p:txBody>
      </p:sp>
      <p:pic>
        <p:nvPicPr>
          <p:cNvPr id="2" name="Immagine 1" descr="Immagine che contiene muscolo, Petto, persona, Petto nudo&#10;&#10;Il contenuto generato dall'IA potrebbe non essere corretto.">
            <a:extLst>
              <a:ext uri="{FF2B5EF4-FFF2-40B4-BE49-F238E27FC236}">
                <a16:creationId xmlns:a16="http://schemas.microsoft.com/office/drawing/2014/main" id="{1F1EDC52-1AEB-905F-9934-69577FDAE7FC}"/>
              </a:ext>
            </a:extLst>
          </p:cNvPr>
          <p:cNvPicPr>
            <a:picLocks noChangeAspect="1"/>
          </p:cNvPicPr>
          <p:nvPr/>
        </p:nvPicPr>
        <p:blipFill>
          <a:blip r:embed="rId6"/>
          <a:stretch>
            <a:fillRect/>
          </a:stretch>
        </p:blipFill>
        <p:spPr>
          <a:xfrm>
            <a:off x="881415" y="760000"/>
            <a:ext cx="2370617" cy="3555925"/>
          </a:xfrm>
          <a:prstGeom prst="rect">
            <a:avLst/>
          </a:prstGeom>
        </p:spPr>
      </p:pic>
    </p:spTree>
    <p:extLst>
      <p:ext uri="{BB962C8B-B14F-4D97-AF65-F5344CB8AC3E}">
        <p14:creationId xmlns:p14="http://schemas.microsoft.com/office/powerpoint/2010/main" val="39318217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p14="http://schemas.microsoft.com/office/powerpoint/2010/main">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7F21E7-2BF7-6B60-2F06-775396C7AE3B}"/>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DA32BF1D-7468-374B-118F-F9441CEEC309}"/>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2D443D07-A9F6-B2EF-01B9-125BAED97422}"/>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5E5BB454-3824-8C06-B6B9-05D65C3EE16A}"/>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F60CF165-C616-25F9-07A4-BDAFC0F0C080}"/>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AA0765C1-15F1-2326-45E8-CABB36677526}"/>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DFAFC0AC-872F-FC84-767C-5C20D06EF69D}"/>
              </a:ext>
            </a:extLst>
          </p:cNvPr>
          <p:cNvSpPr txBox="1"/>
          <p:nvPr/>
        </p:nvSpPr>
        <p:spPr>
          <a:xfrm>
            <a:off x="856980" y="1086957"/>
            <a:ext cx="5839961" cy="1828800"/>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Control obsesivo</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Utilizar el cuerpo para regular las emociones</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Baja autoestima disfrazada de determinación</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Identidad pendiente del peso/rendimiento</a:t>
            </a: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76C52F71-772C-9B29-D6DB-7DD473C37DF1}"/>
              </a:ext>
            </a:extLst>
          </p:cNvPr>
          <p:cNvSpPr txBox="1"/>
          <p:nvPr/>
        </p:nvSpPr>
        <p:spPr>
          <a:xfrm>
            <a:off x="609598" y="497514"/>
            <a:ext cx="8651359"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Detrás de la apariencia, la misma dinámica</a:t>
            </a:r>
          </a:p>
        </p:txBody>
      </p:sp>
      <p:pic>
        <p:nvPicPr>
          <p:cNvPr id="1026" name="Picture 2" descr="330+ Low Self Esteem Cartoon Stock Illustrations, Royalty-Free Vector  Graphics &amp; Clip Art - iStock">
            <a:extLst>
              <a:ext uri="{FF2B5EF4-FFF2-40B4-BE49-F238E27FC236}">
                <a16:creationId xmlns:a16="http://schemas.microsoft.com/office/drawing/2014/main" id="{74A2C6D4-9E56-18B9-E05B-5B0F992EBB4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00474" y="1649653"/>
            <a:ext cx="3017051" cy="23712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13102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B96C17-CE0E-9CE2-5E75-7DCAE6B714C4}"/>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38ECD7D4-17A2-B2B8-EADA-9F43805DDA7B}"/>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562FC106-586D-A203-48AF-19758517D333}"/>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4716D925-528F-0879-E365-69AF05614B82}"/>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1A8AB291-7133-7557-4925-D8ABB7B5A548}"/>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20463DE9-0A03-B9F9-EF26-F46DAC853796}"/>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0F0E800F-FBEA-39DB-170B-CD7E60030ADD}"/>
              </a:ext>
            </a:extLst>
          </p:cNvPr>
          <p:cNvSpPr txBox="1"/>
          <p:nvPr/>
        </p:nvSpPr>
        <p:spPr>
          <a:xfrm>
            <a:off x="856980" y="1086956"/>
            <a:ext cx="3127646" cy="3686430"/>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Clientes aparentemente "normales</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Formación rigurosa pero </a:t>
            </a:r>
            <a:r>
              <a:rPr lang="en-US" sz="2400" dirty="0">
                <a:solidFill>
                  <a:srgbClr val="000000"/>
                </a:solidFill>
                <a:latin typeface="Coolvetica"/>
                <a:ea typeface="Microsoft YaHei"/>
              </a:rPr>
              <a:t>"</a:t>
            </a:r>
            <a:r>
              <a:rPr kumimoji="0" lang="en-US" sz="2400" b="0" i="0" u="none" strike="noStrike" kern="1200" cap="none" spc="0" normalizeH="0" baseline="0" noProof="0" dirty="0">
                <a:ln>
                  <a:noFill/>
                </a:ln>
                <a:solidFill>
                  <a:srgbClr val="000000"/>
                </a:solidFill>
                <a:effectLst/>
                <a:uLnTx/>
                <a:uFillTx/>
                <a:latin typeface="Coolvetica"/>
                <a:ea typeface="Microsoft YaHei"/>
              </a:rPr>
              <a:t>sana</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Dieta controlada, pero "sin excesos</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Comportamientos sutiles y menos visibles</a:t>
            </a: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0FE8DAC9-8398-2A7F-A8CD-A75770021676}"/>
              </a:ext>
            </a:extLst>
          </p:cNvPr>
          <p:cNvSpPr txBox="1"/>
          <p:nvPr/>
        </p:nvSpPr>
        <p:spPr>
          <a:xfrm>
            <a:off x="609599" y="497514"/>
            <a:ext cx="62110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Un malestar silencioso</a:t>
            </a:r>
          </a:p>
        </p:txBody>
      </p:sp>
      <p:pic>
        <p:nvPicPr>
          <p:cNvPr id="2052" name="Picture 4" descr="Iceberg Cartoon Images – Browse 23,682 Stock Photos, Vectors, and Video |  Adobe Stock">
            <a:extLst>
              <a:ext uri="{FF2B5EF4-FFF2-40B4-BE49-F238E27FC236}">
                <a16:creationId xmlns:a16="http://schemas.microsoft.com/office/drawing/2014/main" id="{AB1ADE76-E87C-B7F5-E794-503BD58E2C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37026" y="600627"/>
            <a:ext cx="54864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53996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0817FD-8BBB-17FE-5367-E726014B6B5C}"/>
            </a:ext>
          </a:extLst>
        </p:cNvPr>
        <p:cNvGrpSpPr/>
        <p:nvPr/>
      </p:nvGrpSpPr>
      <p:grpSpPr>
        <a:xfrm>
          <a:off x="0" y="0"/>
          <a:ext cx="0" cy="0"/>
          <a:chOff x="0" y="0"/>
          <a:chExt cx="0" cy="0"/>
        </a:xfrm>
      </p:grpSpPr>
      <p:pic>
        <p:nvPicPr>
          <p:cNvPr id="3076" name="Picture 4" descr="Cartoon Halo Images - Free Download on Freepik">
            <a:extLst>
              <a:ext uri="{FF2B5EF4-FFF2-40B4-BE49-F238E27FC236}">
                <a16:creationId xmlns:a16="http://schemas.microsoft.com/office/drawing/2014/main" id="{7353D23E-D642-3446-6B3B-DB3DB8F18D0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6739" b="38548"/>
          <a:stretch/>
        </p:blipFill>
        <p:spPr bwMode="auto">
          <a:xfrm>
            <a:off x="6687795" y="802915"/>
            <a:ext cx="3250658" cy="611257"/>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9,332 Balanced Diet Cartoon Royalty-Free Images, Stock Photos &amp; Pictures |  Shutterstock">
            <a:extLst>
              <a:ext uri="{FF2B5EF4-FFF2-40B4-BE49-F238E27FC236}">
                <a16:creationId xmlns:a16="http://schemas.microsoft.com/office/drawing/2014/main" id="{9B5FE141-5EA5-D50D-67E4-D8CD0B72BF7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854"/>
          <a:stretch/>
        </p:blipFill>
        <p:spPr bwMode="auto">
          <a:xfrm>
            <a:off x="6734549" y="1474696"/>
            <a:ext cx="3203904" cy="2366782"/>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67384044-30A0-8A63-BAEE-AD3CF4D98A12}"/>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536C2C5C-6791-8205-C140-9A6E0B2790F0}"/>
              </a:ext>
            </a:extLst>
          </p:cNvPr>
          <p:cNvPicPr/>
          <p:nvPr/>
        </p:nvPicPr>
        <p:blipFill>
          <a:blip r:embed="rId5"/>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89554B73-4DD1-3B09-368B-018131F78FC5}"/>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AC64520E-4622-AFF4-44F7-464B6A9395B3}"/>
              </a:ext>
            </a:extLst>
          </p:cNvPr>
          <p:cNvPicPr/>
          <p:nvPr/>
        </p:nvPicPr>
        <p:blipFill>
          <a:blip r:embed="rId6"/>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2804348-580F-509F-091E-7D70281193D5}"/>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6EABD227-187C-9B5C-96E2-94D580E0365F}"/>
              </a:ext>
            </a:extLst>
          </p:cNvPr>
          <p:cNvSpPr txBox="1"/>
          <p:nvPr/>
        </p:nvSpPr>
        <p:spPr>
          <a:xfrm>
            <a:off x="856980" y="1086957"/>
            <a:ext cx="6711262" cy="2440014"/>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"Sólo como alimentos saludables" → ¿ortorexia?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"No puedo hacer trampas, me siento mal"</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Evitación de momentos sociales con comida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Sentirse culpable después de una comida "fuera de control</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81D900C1-38B2-286F-A9D8-33C8CE96247C}"/>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Obsesiones disfrazadas de disciplina</a:t>
            </a:r>
          </a:p>
        </p:txBody>
      </p:sp>
    </p:spTree>
    <p:extLst>
      <p:ext uri="{BB962C8B-B14F-4D97-AF65-F5344CB8AC3E}">
        <p14:creationId xmlns:p14="http://schemas.microsoft.com/office/powerpoint/2010/main" val="16908681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9BB09-2C09-C428-FBE6-3D9B62D9D6D3}"/>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FBA47801-D908-C1FB-A4F7-E21B57731E80}"/>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6AE2F989-0F30-1FF9-9BE1-D381A733E478}"/>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3F08DB9C-0F0D-06D5-7A9D-2D0E86ECD1DE}"/>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0E03CBBD-0CBF-EC1E-E694-7E7C613FD03C}"/>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4368E00-3A5A-FF17-5AFB-A08BFB26CBF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85E9D3D8-9336-444D-0A93-8D515B70FBCD}"/>
              </a:ext>
            </a:extLst>
          </p:cNvPr>
          <p:cNvSpPr txBox="1"/>
          <p:nvPr/>
        </p:nvSpPr>
        <p:spPr>
          <a:xfrm>
            <a:off x="5470459" y="1259514"/>
            <a:ext cx="4261421" cy="3324767"/>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Entrenamiento incluso con fiebre o dolor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Enfado o ansiedad si falta un día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Planificación obsesiva de las sesiones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Compensar las borracheras o los "deslice</a:t>
            </a:r>
            <a:r>
              <a:rPr lang="en-US" sz="2400" dirty="0">
                <a:solidFill>
                  <a:srgbClr val="000000"/>
                </a:solidFill>
                <a:latin typeface="Coolvetica"/>
                <a:ea typeface="Microsoft YaHei"/>
              </a:rPr>
              <a:t>s</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35C7B875-EFD0-E5DF-2F8B-D2335A76EA92}"/>
              </a:ext>
            </a:extLst>
          </p:cNvPr>
          <p:cNvSpPr txBox="1"/>
          <p:nvPr/>
        </p:nvSpPr>
        <p:spPr>
          <a:xfrm>
            <a:off x="609598" y="497514"/>
            <a:ext cx="8056419"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Cuando la actividad física se convierte en compulsiva</a:t>
            </a:r>
          </a:p>
        </p:txBody>
      </p:sp>
      <p:pic>
        <p:nvPicPr>
          <p:cNvPr id="4098" name="Picture 2" descr="21 Calendar Days Crossed Off Stock Videos, Footage, &amp; 4K Video Clips -  Getty Images">
            <a:extLst>
              <a:ext uri="{FF2B5EF4-FFF2-40B4-BE49-F238E27FC236}">
                <a16:creationId xmlns:a16="http://schemas.microsoft.com/office/drawing/2014/main" id="{5870D59D-6627-A2D8-B26D-B43760096B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3230" y="1465086"/>
            <a:ext cx="4613479" cy="25950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48083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EC993A-12EB-537F-FC5C-86B8E9640389}"/>
            </a:ext>
          </a:extLst>
        </p:cNvPr>
        <p:cNvGrpSpPr/>
        <p:nvPr/>
      </p:nvGrpSpPr>
      <p:grpSpPr>
        <a:xfrm>
          <a:off x="0" y="0"/>
          <a:ext cx="0" cy="0"/>
          <a:chOff x="0" y="0"/>
          <a:chExt cx="0" cy="0"/>
        </a:xfrm>
      </p:grpSpPr>
      <p:pic>
        <p:nvPicPr>
          <p:cNvPr id="5122" name="Picture 2" descr="880+ Weighing Scales Funny Stock Illustrations, Royalty-Free Vector  Graphics &amp; Clip Art - iStock">
            <a:extLst>
              <a:ext uri="{FF2B5EF4-FFF2-40B4-BE49-F238E27FC236}">
                <a16:creationId xmlns:a16="http://schemas.microsoft.com/office/drawing/2014/main" id="{88EAB4D9-502A-0AD9-FDB0-4A0A94C89A3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25038" y="2308509"/>
            <a:ext cx="2183193" cy="2054770"/>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6D064FA5-C7EC-A217-CCB4-D0878E8A8FA6}"/>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63C30D62-30FD-BC4D-5BD8-09DB324BDEB8}"/>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7AD66964-F743-A926-3555-C4D98766E3ED}"/>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6FBA9B2F-0549-5A75-D148-67B0043ABE95}"/>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D66F10BF-0056-16DB-5FE0-F74B4B967ACB}"/>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4C2F0A41-E212-9A96-BD0F-1882E80751AD}"/>
              </a:ext>
            </a:extLst>
          </p:cNvPr>
          <p:cNvSpPr txBox="1"/>
          <p:nvPr/>
        </p:nvSpPr>
        <p:spPr>
          <a:xfrm>
            <a:off x="457199" y="1086957"/>
            <a:ext cx="7111043" cy="2295284"/>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Revisión obsesiva del cuerpo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Mediciones frecuentes (peso, circunferencias)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Comprobación frente al espejo o selfies en el gimnasio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Oscilaciones emocionales relacionadas con los datos numéricos</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BF301876-BFA6-6A07-4F0A-2A3B4BC66EB0}"/>
              </a:ext>
            </a:extLst>
          </p:cNvPr>
          <p:cNvSpPr txBox="1"/>
          <p:nvPr/>
        </p:nvSpPr>
        <p:spPr>
          <a:xfrm>
            <a:off x="609598" y="497514"/>
            <a:ext cx="7807037"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Espejo, escalas, medidas: un control continuo</a:t>
            </a:r>
          </a:p>
        </p:txBody>
      </p:sp>
    </p:spTree>
    <p:extLst>
      <p:ext uri="{BB962C8B-B14F-4D97-AF65-F5344CB8AC3E}">
        <p14:creationId xmlns:p14="http://schemas.microsoft.com/office/powerpoint/2010/main" val="869511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FED313-05C8-F5DE-0774-A7AFA583B3CB}"/>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201AE486-E566-AA87-8448-049B697C4447}"/>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C171509C-6654-BBF6-06A4-13A234984F8F}"/>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BD636B07-F1D5-E87E-CCAD-AA8BB834266E}"/>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449DA8B6-C6D3-D8BA-A6BB-263822A14F1C}"/>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0A0D3F23-D33E-E5DB-E7CC-83FA7809E590}"/>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FD78C92D-B6EC-788F-FDEC-1827D116B4F9}"/>
              </a:ext>
            </a:extLst>
          </p:cNvPr>
          <p:cNvSpPr txBox="1"/>
          <p:nvPr/>
        </p:nvSpPr>
        <p:spPr>
          <a:xfrm>
            <a:off x="435678" y="1751488"/>
            <a:ext cx="6711262" cy="1828800"/>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App para contar calorías, pasos, grasas</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Smartwatch y wearable fitness</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Tendencia a perder flexibilidad</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Vigilancia como seguridad → ansiedad si se salta</a:t>
            </a: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FFC93473-DE06-525B-4087-CBAE35EACDED}"/>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Aplicaciones, relojes inteligentes, etc.: cuando la vigilancia se convierte en obsesión</a:t>
            </a:r>
          </a:p>
        </p:txBody>
      </p:sp>
      <p:pic>
        <p:nvPicPr>
          <p:cNvPr id="3" name="Picture 4" descr="1,600+ Smart Watch Cartoon Stock Photos, Pictures &amp; Royalty-Free Images -  iStock">
            <a:extLst>
              <a:ext uri="{FF2B5EF4-FFF2-40B4-BE49-F238E27FC236}">
                <a16:creationId xmlns:a16="http://schemas.microsoft.com/office/drawing/2014/main" id="{01F24E4A-73D6-D878-835B-C9BC603416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38092" y="1085424"/>
            <a:ext cx="3893788" cy="2235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59143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1484E-D020-B666-AA23-4EE0D2066225}"/>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58C28EA1-3ADB-6C0E-4148-AE4F0ABE3EB7}"/>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11920C7D-756D-81FE-FDCE-C51550DF007D}"/>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F105F585-77EF-D12E-2688-F3B6D89ABFCD}"/>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1D41F837-953A-8AAA-108A-1A131031B25C}"/>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6C42DE1C-96A2-5C2F-54D5-B282BF12F00F}"/>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C18CDF7C-7CD1-CE71-6CAC-88E2B532D926}"/>
              </a:ext>
            </a:extLst>
          </p:cNvPr>
          <p:cNvSpPr txBox="1"/>
          <p:nvPr/>
        </p:nvSpPr>
        <p:spPr>
          <a:xfrm>
            <a:off x="312654" y="1629555"/>
            <a:ext cx="7641745" cy="2399935"/>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Algunos se cubren, evitan el espejo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Otros presumen de cuerpo: </a:t>
            </a:r>
            <a:r>
              <a:rPr lang="en-US" sz="2400" b="0" u="none" strike="noStrike" dirty="0" err="1">
                <a:solidFill>
                  <a:srgbClr val="000000"/>
                </a:solidFill>
                <a:uFillTx/>
                <a:latin typeface="Coolvetica"/>
                <a:ea typeface="Microsoft YaHei"/>
              </a:rPr>
              <a:t>hiperinversión </a:t>
            </a:r>
            <a:r>
              <a:rPr lang="en-US" sz="2400" b="0" u="none" strike="noStrike" dirty="0">
                <a:solidFill>
                  <a:srgbClr val="000000"/>
                </a:solidFill>
                <a:uFillTx/>
                <a:latin typeface="Coolvetica"/>
                <a:ea typeface="Microsoft YaHei"/>
              </a:rPr>
              <a:t>narcisista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En ambos casos, el cuerpo es fundamental para la autoestima.</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F45CFD2B-0A36-EA8A-B0EF-6C38B4EC39C3}"/>
              </a:ext>
            </a:extLst>
          </p:cNvPr>
          <p:cNvSpPr txBox="1"/>
          <p:nvPr/>
        </p:nvSpPr>
        <p:spPr>
          <a:xfrm>
            <a:off x="390143" y="498474"/>
            <a:ext cx="9299714"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¿Vergüenza o exceso de inversión? Dos caras del mismo malestar</a:t>
            </a:r>
          </a:p>
        </p:txBody>
      </p:sp>
      <p:pic>
        <p:nvPicPr>
          <p:cNvPr id="3" name="Picture 2" descr="3+ Thousand Two Sides Coin Royalty-Free Images, Stock Photos &amp; Pictures |  Shutterstock">
            <a:extLst>
              <a:ext uri="{FF2B5EF4-FFF2-40B4-BE49-F238E27FC236}">
                <a16:creationId xmlns:a16="http://schemas.microsoft.com/office/drawing/2014/main" id="{5BB3BA67-25C8-26FF-573A-DD55A80D586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5444" b="13517"/>
          <a:stretch/>
        </p:blipFill>
        <p:spPr bwMode="auto">
          <a:xfrm>
            <a:off x="7215767" y="3095973"/>
            <a:ext cx="2749118" cy="12376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32645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FFF84D-3E9A-82E8-7991-1B623A84DA1F}"/>
            </a:ext>
          </a:extLst>
        </p:cNvPr>
        <p:cNvGrpSpPr/>
        <p:nvPr/>
      </p:nvGrpSpPr>
      <p:grpSpPr>
        <a:xfrm>
          <a:off x="0" y="0"/>
          <a:ext cx="0" cy="0"/>
          <a:chOff x="0" y="0"/>
          <a:chExt cx="0" cy="0"/>
        </a:xfrm>
      </p:grpSpPr>
      <p:pic>
        <p:nvPicPr>
          <p:cNvPr id="2050" name="Picture 2" descr="2,300+ Personal Training Cartoon Stock Illustrations, Royalty-Free Vector  Graphics &amp; Clip Art - iStock">
            <a:extLst>
              <a:ext uri="{FF2B5EF4-FFF2-40B4-BE49-F238E27FC236}">
                <a16:creationId xmlns:a16="http://schemas.microsoft.com/office/drawing/2014/main" id="{A257FEE1-2DF5-CD3B-DF45-8998AFE969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0619" y="1564314"/>
            <a:ext cx="3152920" cy="3152920"/>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C29D6067-2058-4E05-EED0-BFB4AA09E50A}"/>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692B4537-6972-C764-433B-86CCECDA8DEA}"/>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B6577BEA-436F-DED3-D111-4CE33F692E4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84C9BE08-B575-1318-9512-23AA06439A38}"/>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2BE7859E-C963-530D-6902-A53A23DF2DC7}"/>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EAB36D2A-B4EF-0431-193D-0395903B3029}"/>
              </a:ext>
            </a:extLst>
          </p:cNvPr>
          <p:cNvSpPr txBox="1"/>
          <p:nvPr/>
        </p:nvSpPr>
        <p:spPr>
          <a:xfrm>
            <a:off x="843620" y="802314"/>
            <a:ext cx="6733580" cy="1828800"/>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Tienes contacto directo con estos jóvenes</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A menudo se construye una relación de confianza y escucha con el cliente</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Ustedes son observadores privilegiados de los comportamientos y los cambios, aunque sean precoces</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No se buscan "enfermedades en toda regla" (no es necesario un diagnóstico para intervenir), sino situaciones en las que el cuidado aparente del cuerpo se convierte en una forma de ocultar fragilidades más profundas.</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endParaRPr kumimoji="0" lang="en-US" sz="2400" b="0" i="0" u="none" strike="noStrike" kern="1200" cap="none" spc="0" normalizeH="0" baseline="0" noProof="0" dirty="0">
              <a:ln>
                <a:noFill/>
              </a:ln>
              <a:solidFill>
                <a:srgbClr val="000000"/>
              </a:solidFill>
              <a:effectLst/>
              <a:uLnTx/>
              <a:uFillTx/>
              <a:latin typeface="Coolvetica"/>
              <a:ea typeface="Microsoft YaHei"/>
            </a:endParaRP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56763A7F-A498-DF3E-EAFC-D0F21E5AC4C6}"/>
              </a:ext>
            </a:extLst>
          </p:cNvPr>
          <p:cNvSpPr txBox="1"/>
          <p:nvPr/>
        </p:nvSpPr>
        <p:spPr>
          <a:xfrm>
            <a:off x="677880" y="1615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¿Por qué tú?</a:t>
            </a:r>
          </a:p>
        </p:txBody>
      </p:sp>
    </p:spTree>
    <p:extLst>
      <p:ext uri="{BB962C8B-B14F-4D97-AF65-F5344CB8AC3E}">
        <p14:creationId xmlns:p14="http://schemas.microsoft.com/office/powerpoint/2010/main" val="31700113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4F1B01-E885-A55D-E56B-6A6386456651}"/>
            </a:ext>
          </a:extLst>
        </p:cNvPr>
        <p:cNvGrpSpPr/>
        <p:nvPr/>
      </p:nvGrpSpPr>
      <p:grpSpPr>
        <a:xfrm>
          <a:off x="0" y="0"/>
          <a:ext cx="0" cy="0"/>
          <a:chOff x="0" y="0"/>
          <a:chExt cx="0" cy="0"/>
        </a:xfrm>
      </p:grpSpPr>
      <p:pic>
        <p:nvPicPr>
          <p:cNvPr id="6146" name="Picture 2" descr="Premium Vector | Cartoon employees getting ready for sprint race at start  line. Young office workers or clerks competing in running, business  competitors flat vector illustration. Competition, career, rivalry concept">
            <a:extLst>
              <a:ext uri="{FF2B5EF4-FFF2-40B4-BE49-F238E27FC236}">
                <a16:creationId xmlns:a16="http://schemas.microsoft.com/office/drawing/2014/main" id="{2D327264-CABB-3563-7D7A-6D17092D96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4426" y="1564314"/>
            <a:ext cx="3747454" cy="2268826"/>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1141693F-43A7-0DEC-3D12-EF87C28318A3}"/>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4F72A2A9-E9E1-B9AD-6B88-46BF8A078320}"/>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8F05FFFE-D649-96EB-A200-22ED8FFF9C9B}"/>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C7CD7AEF-120C-140B-D386-DB9F2B54E04F}"/>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6FFC9C29-C879-79B1-E243-DB25176B03F5}"/>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4D960F3B-B082-D906-8651-99D16E9342B1}"/>
              </a:ext>
            </a:extLst>
          </p:cNvPr>
          <p:cNvSpPr txBox="1"/>
          <p:nvPr/>
        </p:nvSpPr>
        <p:spPr>
          <a:xfrm>
            <a:off x="677880" y="1380714"/>
            <a:ext cx="5372369"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Comparaciones continuas entre organismos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Concurso sobre resultados estéticos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Influenciadores como medida ideal</a:t>
            </a:r>
          </a:p>
        </p:txBody>
      </p:sp>
      <p:sp>
        <p:nvSpPr>
          <p:cNvPr id="2" name="CuadroTexto 22">
            <a:extLst>
              <a:ext uri="{FF2B5EF4-FFF2-40B4-BE49-F238E27FC236}">
                <a16:creationId xmlns:a16="http://schemas.microsoft.com/office/drawing/2014/main" id="{000E606E-0E5F-6AD6-BA54-8E11EA69A785}"/>
              </a:ext>
            </a:extLst>
          </p:cNvPr>
          <p:cNvSpPr txBox="1"/>
          <p:nvPr/>
        </p:nvSpPr>
        <p:spPr>
          <a:xfrm>
            <a:off x="609598" y="497514"/>
            <a:ext cx="8212283"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Siempre compitiendo con los demás (y consigo mismos)</a:t>
            </a:r>
          </a:p>
        </p:txBody>
      </p:sp>
    </p:spTree>
    <p:extLst>
      <p:ext uri="{BB962C8B-B14F-4D97-AF65-F5344CB8AC3E}">
        <p14:creationId xmlns:p14="http://schemas.microsoft.com/office/powerpoint/2010/main" val="13512489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9C3D5D-7355-1433-A082-0A862FD76AC6}"/>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00BCCEA4-160E-87EA-96CA-0D3F05943BBA}"/>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51741F14-9920-13A3-CE3F-C0197A0FAFCA}"/>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61D55289-5B94-364E-1076-0755A3537374}"/>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90B5F29E-5798-1CAF-0B27-9219DD7161A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951FDFEE-DD1C-5C93-C970-B4B9858205BC}"/>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285F6406-555A-5A40-C61B-4387DC650C3B}"/>
              </a:ext>
            </a:extLst>
          </p:cNvPr>
          <p:cNvSpPr txBox="1"/>
          <p:nvPr/>
        </p:nvSpPr>
        <p:spPr>
          <a:xfrm>
            <a:off x="274320" y="1086957"/>
            <a:ext cx="6698699"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Días buenos/malos según el número de la escala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Reactividad emocional a los comentarios ("¡Has adelgazado!", "Estás más grande")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Culpa después de comer o intensa gratificación del entrenamiento</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05577C06-29A2-56C6-F5E1-2A3B60FCC435}"/>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Oscilaciones emocionales relacionadas con el cuerpo</a:t>
            </a:r>
          </a:p>
        </p:txBody>
      </p:sp>
      <p:pic>
        <p:nvPicPr>
          <p:cNvPr id="3" name="Picture 2" descr="Choosing mood of day concept. Young female cartoon character standing with  various emotions masks choosing right for moment vector illustration  13772004 Vector Art at Vecteezy">
            <a:extLst>
              <a:ext uri="{FF2B5EF4-FFF2-40B4-BE49-F238E27FC236}">
                <a16:creationId xmlns:a16="http://schemas.microsoft.com/office/drawing/2014/main" id="{6D7B868D-3AAD-E2EF-BB7C-8557E11C4C7D}"/>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8343" t="5542" r="17794" b="3039"/>
          <a:stretch/>
        </p:blipFill>
        <p:spPr bwMode="auto">
          <a:xfrm>
            <a:off x="6840398" y="1361376"/>
            <a:ext cx="2965907" cy="2830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27517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CEE912-008D-BDDD-72DA-9AACB37234FB}"/>
            </a:ext>
          </a:extLst>
        </p:cNvPr>
        <p:cNvGrpSpPr/>
        <p:nvPr/>
      </p:nvGrpSpPr>
      <p:grpSpPr>
        <a:xfrm>
          <a:off x="0" y="0"/>
          <a:ext cx="0" cy="0"/>
          <a:chOff x="0" y="0"/>
          <a:chExt cx="0" cy="0"/>
        </a:xfrm>
      </p:grpSpPr>
      <p:pic>
        <p:nvPicPr>
          <p:cNvPr id="7170" name="Picture 2" descr="560+ Dieting Weight Scale Cartoon Women Stock Illustrations, Royalty-Free  Vector Graphics &amp; Clip Art - iStock">
            <a:extLst>
              <a:ext uri="{FF2B5EF4-FFF2-40B4-BE49-F238E27FC236}">
                <a16:creationId xmlns:a16="http://schemas.microsoft.com/office/drawing/2014/main" id="{D0AB8195-F3A3-1E19-001A-9847A50B38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9640" y="1892361"/>
            <a:ext cx="4094741" cy="3010839"/>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3AAD06A2-D021-F8D0-5D24-FFACE42DE8E9}"/>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A945C802-349A-BA38-3946-A873B113743B}"/>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51AE70D0-1B0F-4BFA-DD93-6C62E32CEA17}"/>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D577287-2039-4835-D861-8118CAD26D87}"/>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62B8B507-F5B6-61B5-44FA-9976FA83A24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5E1E58B8-4CF6-38BD-D6D6-C024AFFF6615}"/>
              </a:ext>
            </a:extLst>
          </p:cNvPr>
          <p:cNvSpPr txBox="1"/>
          <p:nvPr/>
        </p:nvSpPr>
        <p:spPr>
          <a:xfrm>
            <a:off x="856980" y="1086957"/>
            <a:ext cx="6711262"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Algunos abandonan: evitan la formación, vergüenza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Otros aumentan: sobreentrenamiento, aislamiento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Cambios repentinos en el comportamiento deportivo</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905FFAEF-C86F-3BC7-C495-E5FBC818F8B1}"/>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Abandono o sobreimplicación</a:t>
            </a:r>
          </a:p>
        </p:txBody>
      </p:sp>
    </p:spTree>
    <p:extLst>
      <p:ext uri="{BB962C8B-B14F-4D97-AF65-F5344CB8AC3E}">
        <p14:creationId xmlns:p14="http://schemas.microsoft.com/office/powerpoint/2010/main" val="3181568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F7120-279E-5BA8-CBE7-2117B54E74F4}"/>
            </a:ext>
          </a:extLst>
        </p:cNvPr>
        <p:cNvGrpSpPr/>
        <p:nvPr/>
      </p:nvGrpSpPr>
      <p:grpSpPr>
        <a:xfrm>
          <a:off x="0" y="0"/>
          <a:ext cx="0" cy="0"/>
          <a:chOff x="0" y="0"/>
          <a:chExt cx="0" cy="0"/>
        </a:xfrm>
      </p:grpSpPr>
      <p:pic>
        <p:nvPicPr>
          <p:cNvPr id="8194" name="Picture 2" descr="stamp warning with red text on white - New Media Solutions">
            <a:extLst>
              <a:ext uri="{FF2B5EF4-FFF2-40B4-BE49-F238E27FC236}">
                <a16:creationId xmlns:a16="http://schemas.microsoft.com/office/drawing/2014/main" id="{2FF75153-45EB-9B03-941C-B2EF57C9E8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8559" y="1231076"/>
            <a:ext cx="4034127" cy="2514227"/>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A5B86517-097D-9A6D-6356-7B1504047D97}"/>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A7124F03-E1E3-861C-7FCC-3DD505B91984}"/>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A4E28B7-44FA-5856-24EA-22D879D94457}"/>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D7C173C2-B5B4-D20D-1477-39E93DF75508}"/>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7E037AC9-E888-D34F-D4F7-72600D68D596}"/>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6299B747-48D2-0B6F-BE17-DCAC5D6D9FB9}"/>
              </a:ext>
            </a:extLst>
          </p:cNvPr>
          <p:cNvSpPr txBox="1"/>
          <p:nvPr/>
        </p:nvSpPr>
        <p:spPr>
          <a:xfrm>
            <a:off x="856980" y="1086957"/>
            <a:ext cx="6711262" cy="2352434"/>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Control rígido sobre la comida y el cuerpo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Emociones negativas relacionadas con la apariencia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El entrenamiento se ve como una obligación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Pérdida de espontaneidad y de vida social</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Comparación y juicio constantes</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018A8AD8-D3C1-4C57-8AC4-2D26D3613D47}"/>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En pocas palabras: Señales que hay que aprovechar</a:t>
            </a:r>
          </a:p>
        </p:txBody>
      </p:sp>
    </p:spTree>
    <p:extLst>
      <p:ext uri="{BB962C8B-B14F-4D97-AF65-F5344CB8AC3E}">
        <p14:creationId xmlns:p14="http://schemas.microsoft.com/office/powerpoint/2010/main" val="33584754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57C0D6-D0A7-3E9A-0D32-68D972DE4E6D}"/>
            </a:ext>
          </a:extLst>
        </p:cNvPr>
        <p:cNvGrpSpPr/>
        <p:nvPr/>
      </p:nvGrpSpPr>
      <p:grpSpPr>
        <a:xfrm>
          <a:off x="0" y="0"/>
          <a:ext cx="0" cy="0"/>
          <a:chOff x="0" y="0"/>
          <a:chExt cx="0" cy="0"/>
        </a:xfrm>
      </p:grpSpPr>
      <p:pic>
        <p:nvPicPr>
          <p:cNvPr id="9218" name="Picture 2" descr="The Connection Between Physical and Mental Health: Why Integrated Care  Matters">
            <a:extLst>
              <a:ext uri="{FF2B5EF4-FFF2-40B4-BE49-F238E27FC236}">
                <a16:creationId xmlns:a16="http://schemas.microsoft.com/office/drawing/2014/main" id="{FC4407AD-FD68-AB89-41D1-780ECE056048}"/>
              </a:ext>
            </a:extLst>
          </p:cNvPr>
          <p:cNvPicPr>
            <a:picLocks noChangeAspect="1" noChangeArrowheads="1"/>
          </p:cNvPicPr>
          <p:nvPr/>
        </p:nvPicPr>
        <p:blipFill>
          <a:blip r:embed="rId3">
            <a:alphaModFix amt="20000"/>
            <a:extLst>
              <a:ext uri="{28A0092B-C50C-407E-A947-70E740481C1C}">
                <a14:useLocalDpi xmlns:a14="http://schemas.microsoft.com/office/drawing/2010/main" val="0"/>
              </a:ext>
            </a:extLst>
          </a:blip>
          <a:srcRect/>
          <a:stretch>
            <a:fillRect/>
          </a:stretch>
        </p:blipFill>
        <p:spPr bwMode="auto">
          <a:xfrm>
            <a:off x="677880" y="-497514"/>
            <a:ext cx="9072562" cy="5670550"/>
          </a:xfrm>
          <a:prstGeom prst="rect">
            <a:avLst/>
          </a:prstGeom>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7B033308-A94C-274B-3E9B-46582543EBD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9CE86E38-FA69-A62E-C484-5D6F0D80D6DD}"/>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3F42B4C9-373C-4005-399D-00CC9D0D71A4}"/>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E441E37B-6F5E-862B-FBC9-3BE4EC79BD38}"/>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BEE362E8-A740-F759-A11C-46F645626C86}"/>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0E04780B-2399-E7BC-6B53-4B107513FE98}"/>
              </a:ext>
            </a:extLst>
          </p:cNvPr>
          <p:cNvSpPr txBox="1"/>
          <p:nvPr/>
        </p:nvSpPr>
        <p:spPr>
          <a:xfrm>
            <a:off x="893347" y="1564314"/>
            <a:ext cx="7568513"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Relación continua y sin prejuicios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Acceso privilegiado a la dinámica diaria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Posibilidad de captar señales tempranas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No sustituye al clínico, pero puede servir de puente.</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CB1D232D-D2D5-B53D-14BA-E1AE2C177FA9}"/>
              </a:ext>
            </a:extLst>
          </p:cNvPr>
          <p:cNvSpPr txBox="1"/>
          <p:nvPr/>
        </p:nvSpPr>
        <p:spPr>
          <a:xfrm>
            <a:off x="1139040" y="448051"/>
            <a:ext cx="7322821"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El papel del </a:t>
            </a:r>
            <a:r>
              <a:rPr lang="en-US" sz="2800" b="0" u="none" strike="noStrike" dirty="0" err="1">
                <a:solidFill>
                  <a:srgbClr val="E98E24"/>
                </a:solidFill>
                <a:uFillTx/>
                <a:latin typeface="Coolvetica"/>
              </a:rPr>
              <a:t>profesional de </a:t>
            </a:r>
            <a:r>
              <a:rPr lang="en-US" sz="2800" b="0" u="none" strike="noStrike" dirty="0">
                <a:solidFill>
                  <a:srgbClr val="E98E24"/>
                </a:solidFill>
                <a:uFillTx/>
                <a:latin typeface="Coolvetica"/>
              </a:rPr>
              <a:t>la actividad física: ¿Entrenador u observador privilegiado?</a:t>
            </a:r>
          </a:p>
        </p:txBody>
      </p:sp>
    </p:spTree>
    <p:extLst>
      <p:ext uri="{BB962C8B-B14F-4D97-AF65-F5344CB8AC3E}">
        <p14:creationId xmlns:p14="http://schemas.microsoft.com/office/powerpoint/2010/main" val="4192819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228317-F908-5DAF-4C8F-B7B3ED17E793}"/>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97D6BF9E-8E0B-2B6A-E41E-0AD5387D977A}"/>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2FA83C99-F539-BC7F-D813-2238933C8A81}"/>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B026F7B-AC0F-1FE4-0EEA-6120149467AB}"/>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0C913DA3-C53F-8878-FF96-EEE7B7464B27}"/>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FD17723B-8681-1A78-2DA9-69B64570177B}"/>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1F38CDBF-7DA0-E402-A426-D0C35A1F5130}"/>
              </a:ext>
            </a:extLst>
          </p:cNvPr>
          <p:cNvSpPr txBox="1"/>
          <p:nvPr/>
        </p:nvSpPr>
        <p:spPr>
          <a:xfrm>
            <a:off x="856980" y="1086956"/>
            <a:ext cx="6711262" cy="2516011"/>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Rigidez o evitación de ejercicios específicos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Obsesión por los resultados estéticos y la duración del ejercicio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Frases como: "No quiero hacerme grande", "Tengo que definirme"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Fuertes reacciones emocionales a pequeños cambios físicos</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BF9D1329-190B-BF65-5E11-C3C4C3A3DB03}"/>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Comportamientos a observar</a:t>
            </a:r>
          </a:p>
        </p:txBody>
      </p:sp>
      <p:pic>
        <p:nvPicPr>
          <p:cNvPr id="10242" name="Picture 2" descr="Cartoon notepad and ped open sketchbook or diary Vector Image">
            <a:extLst>
              <a:ext uri="{FF2B5EF4-FFF2-40B4-BE49-F238E27FC236}">
                <a16:creationId xmlns:a16="http://schemas.microsoft.com/office/drawing/2014/main" id="{96304B91-1EA8-7740-1640-667EC0D1CB2A}"/>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0218" t="9528" r="11361" b="16706"/>
          <a:stretch/>
        </p:blipFill>
        <p:spPr bwMode="auto">
          <a:xfrm>
            <a:off x="7846353" y="2523987"/>
            <a:ext cx="1885527" cy="1915744"/>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Magnifying Glass Cartoon Images - Free Download on Freepik">
            <a:extLst>
              <a:ext uri="{FF2B5EF4-FFF2-40B4-BE49-F238E27FC236}">
                <a16:creationId xmlns:a16="http://schemas.microsoft.com/office/drawing/2014/main" id="{05DAA4C1-A5BA-1272-8C0D-0EA3C0175D6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50438" y="246038"/>
            <a:ext cx="1917123" cy="19171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00688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888A01-6B79-9BD7-276A-0D15A4599BAA}"/>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DBC68E0E-7852-03EE-2980-CC0A9073CEC0}"/>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A7C1BBDB-E6EE-A354-91E5-73FC35A1B197}"/>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01F75937-F2A6-54F7-21B5-D3468BC9C1AF}"/>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3CBA2E3C-AFD8-C488-FEC0-91B2E099A95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3E15F85D-494D-FB3A-112D-ECBE1F4EDA47}"/>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83E6CC96-6C5A-4277-23BD-CE010A24B997}"/>
              </a:ext>
            </a:extLst>
          </p:cNvPr>
          <p:cNvSpPr txBox="1"/>
          <p:nvPr/>
        </p:nvSpPr>
        <p:spPr>
          <a:xfrm>
            <a:off x="856980" y="1086956"/>
            <a:ext cx="4544937" cy="3789843"/>
          </a:xfrm>
          <a:prstGeom prst="rect">
            <a:avLst/>
          </a:prstGeom>
          <a:noFill/>
          <a:ln w="0">
            <a:noFill/>
          </a:ln>
        </p:spPr>
        <p:txBody>
          <a:bodyPr lIns="90000" tIns="45000" rIns="90000" bIns="45000" anchor="t">
            <a:noAutofit/>
          </a:bodyPr>
          <a:lstStyle/>
          <a:p>
            <a:pPr>
              <a:spcAft>
                <a:spcPts val="1200"/>
              </a:spcAft>
            </a:pPr>
            <a:r>
              <a:rPr lang="en-US" sz="2000" b="0" u="none" strike="noStrike" dirty="0">
                <a:solidFill>
                  <a:srgbClr val="000000"/>
                </a:solidFill>
                <a:uFillTx/>
                <a:latin typeface="Coolvetica"/>
                <a:ea typeface="Microsoft YaHei"/>
              </a:rPr>
              <a:t>Alimentos: ¿amigos o enemigos?</a:t>
            </a:r>
          </a:p>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Pausas para comer omitidas o muy controladas</a:t>
            </a:r>
          </a:p>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Dietas </a:t>
            </a:r>
            <a:r>
              <a:rPr lang="en-US" sz="2000" dirty="0">
                <a:solidFill>
                  <a:srgbClr val="000000"/>
                </a:solidFill>
                <a:latin typeface="Coolvetica"/>
                <a:ea typeface="Microsoft YaHei"/>
              </a:rPr>
              <a:t>"</a:t>
            </a:r>
            <a:r>
              <a:rPr lang="en-US" sz="2000" b="0" u="none" strike="noStrike" dirty="0">
                <a:solidFill>
                  <a:srgbClr val="000000"/>
                </a:solidFill>
                <a:uFillTx/>
                <a:latin typeface="Coolvetica"/>
                <a:ea typeface="Microsoft YaHei"/>
              </a:rPr>
              <a:t>autogestionadas" y restrictivas</a:t>
            </a:r>
          </a:p>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Obsesión por las calorías</a:t>
            </a:r>
          </a:p>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Comentarios culpables sobre la comida</a:t>
            </a:r>
          </a:p>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Rechazo a comer en grupo o después del entrenamiento</a:t>
            </a:r>
            <a:endParaRPr lang="en-US" sz="20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235208E2-3187-2E7F-0953-E62A762F7523}"/>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Comprobar el comportamiento alimentario</a:t>
            </a:r>
          </a:p>
        </p:txBody>
      </p:sp>
      <p:pic>
        <p:nvPicPr>
          <p:cNvPr id="11267" name="Picture 3" descr="Empty Plate Images – Browse 814,034 Stock Photos, Vectors, and Video |  Adobe Stock">
            <a:extLst>
              <a:ext uri="{FF2B5EF4-FFF2-40B4-BE49-F238E27FC236}">
                <a16:creationId xmlns:a16="http://schemas.microsoft.com/office/drawing/2014/main" id="{9DA4BF87-13D1-2900-2B63-3B294D7E9CF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33193" y="1123904"/>
            <a:ext cx="3828617" cy="25524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46957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40B0B5-1513-47CA-5911-5CC572219B91}"/>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0496DD79-D0A5-3CE6-9733-279C39362E56}"/>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01C3E598-7BF6-C551-B683-C47051221DC2}"/>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33D3ADE-C906-13AE-2F68-28B03B7A814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B6A092A1-4ADA-E031-8678-84F0E1917057}"/>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9EDD259-2BF2-E208-9C06-4FC6AD33F99F}"/>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F90B2497-9B43-EAC2-9C50-0123D72149FD}"/>
              </a:ext>
            </a:extLst>
          </p:cNvPr>
          <p:cNvSpPr txBox="1"/>
          <p:nvPr/>
        </p:nvSpPr>
        <p:spPr>
          <a:xfrm>
            <a:off x="856980" y="1086956"/>
            <a:ext cx="6711262" cy="2516011"/>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Selfie y obsesión por el físico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Cuentas "fitness" con mensajes extremos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Surgimiento del "antes y después"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Lenguaje tóxico disfrazado de motivación</a:t>
            </a:r>
            <a:endParaRPr lang="en-US" sz="2400" b="0" u="none" strike="noStrike" dirty="0">
              <a:solidFill>
                <a:srgbClr val="000000"/>
              </a:solidFill>
              <a:uFillTx/>
              <a:latin typeface="Coolvetica"/>
            </a:endParaRPr>
          </a:p>
        </p:txBody>
      </p:sp>
      <p:pic>
        <p:nvPicPr>
          <p:cNvPr id="12290" name="Picture 2" descr="Instagram parental controls guide | Internet Matters">
            <a:extLst>
              <a:ext uri="{FF2B5EF4-FFF2-40B4-BE49-F238E27FC236}">
                <a16:creationId xmlns:a16="http://schemas.microsoft.com/office/drawing/2014/main" id="{940421F1-4584-E27C-EF18-3D0AD87AC79C}"/>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7726" t="25871" r="37277" b="26746"/>
          <a:stretch/>
        </p:blipFill>
        <p:spPr bwMode="auto">
          <a:xfrm>
            <a:off x="7034295" y="1189620"/>
            <a:ext cx="1132191" cy="1121433"/>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Facebook - Free download and install on Windows | Microsoft Store">
            <a:extLst>
              <a:ext uri="{FF2B5EF4-FFF2-40B4-BE49-F238E27FC236}">
                <a16:creationId xmlns:a16="http://schemas.microsoft.com/office/drawing/2014/main" id="{86786696-223F-9CB4-6327-979BE84B551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764732" y="2769460"/>
            <a:ext cx="1008482" cy="1008482"/>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The Evolution of the TikTok Logo: Its History and Its Design (2024) -  Shopify">
            <a:extLst>
              <a:ext uri="{FF2B5EF4-FFF2-40B4-BE49-F238E27FC236}">
                <a16:creationId xmlns:a16="http://schemas.microsoft.com/office/drawing/2014/main" id="{122E64C3-6DBC-A60E-38B7-C254F7769299}"/>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5989" r="28114"/>
          <a:stretch/>
        </p:blipFill>
        <p:spPr bwMode="auto">
          <a:xfrm>
            <a:off x="6827018" y="2841529"/>
            <a:ext cx="1101854" cy="1351283"/>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Twitter is being rebranded as X | The Verge">
            <a:extLst>
              <a:ext uri="{FF2B5EF4-FFF2-40B4-BE49-F238E27FC236}">
                <a16:creationId xmlns:a16="http://schemas.microsoft.com/office/drawing/2014/main" id="{5CF5DBB7-17C8-E23A-1A75-67C9085E0BD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56454" y="3612200"/>
            <a:ext cx="1101855" cy="1101855"/>
          </a:xfrm>
          <a:prstGeom prst="rect">
            <a:avLst/>
          </a:prstGeom>
          <a:noFill/>
          <a:extLst>
            <a:ext uri="{909E8E84-426E-40DD-AFC4-6F175D3DCCD1}">
              <a14:hiddenFill xmlns:a14="http://schemas.microsoft.com/office/drawing/2010/main">
                <a:solidFill>
                  <a:srgbClr val="FFFFFF"/>
                </a:solidFill>
              </a14:hiddenFill>
            </a:ext>
          </a:extLst>
        </p:spPr>
      </p:pic>
      <p:pic>
        <p:nvPicPr>
          <p:cNvPr id="12298" name="Picture 10" descr="Snapchat down or not working? Current problems and status | Downdetector">
            <a:extLst>
              <a:ext uri="{FF2B5EF4-FFF2-40B4-BE49-F238E27FC236}">
                <a16:creationId xmlns:a16="http://schemas.microsoft.com/office/drawing/2014/main" id="{E681DF09-DB92-FC26-F57F-85D47ACAB0C3}"/>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725495" y="172558"/>
            <a:ext cx="1086956" cy="1086956"/>
          </a:xfrm>
          <a:prstGeom prst="rect">
            <a:avLst/>
          </a:prstGeom>
          <a:noFill/>
          <a:extLst>
            <a:ext uri="{909E8E84-426E-40DD-AFC4-6F175D3DCCD1}">
              <a14:hiddenFill xmlns:a14="http://schemas.microsoft.com/office/drawing/2010/main">
                <a:solidFill>
                  <a:srgbClr val="FFFFFF"/>
                </a:solidFill>
              </a14:hiddenFill>
            </a:ext>
          </a:extLst>
        </p:spPr>
      </p:pic>
      <p:sp>
        <p:nvSpPr>
          <p:cNvPr id="2" name="CuadroTexto 22">
            <a:extLst>
              <a:ext uri="{FF2B5EF4-FFF2-40B4-BE49-F238E27FC236}">
                <a16:creationId xmlns:a16="http://schemas.microsoft.com/office/drawing/2014/main" id="{943109FE-B23B-0FB1-0CA8-0BBBC0585167}"/>
              </a:ext>
            </a:extLst>
          </p:cNvPr>
          <p:cNvSpPr txBox="1">
            <a:spLocks/>
          </p:cNvSpPr>
          <p:nvPr/>
        </p:nvSpPr>
        <p:spPr>
          <a:xfrm>
            <a:off x="624507" y="497514"/>
            <a:ext cx="6363420" cy="2931086"/>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Qué buscar en las redes sociales</a:t>
            </a:r>
          </a:p>
        </p:txBody>
      </p:sp>
    </p:spTree>
    <p:extLst>
      <p:ext uri="{BB962C8B-B14F-4D97-AF65-F5344CB8AC3E}">
        <p14:creationId xmlns:p14="http://schemas.microsoft.com/office/powerpoint/2010/main" val="35278214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BFF67-D482-CB01-4C18-D33CFE3712B9}"/>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7AB22352-9169-FBA0-C88D-99E4757E6F60}"/>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B53D21DD-2BF7-9EDB-28C8-0C76FAED6A04}"/>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E8FA1181-4EC7-3812-164A-FDBE89481283}"/>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1714F945-F491-EE23-EA69-869454DD92E6}"/>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22CCBDE-5DFF-7ECD-B67D-6CA978E960C4}"/>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6EC8E556-BA6B-E1F8-466B-774805698598}"/>
              </a:ext>
            </a:extLst>
          </p:cNvPr>
          <p:cNvSpPr txBox="1"/>
          <p:nvPr/>
        </p:nvSpPr>
        <p:spPr>
          <a:xfrm>
            <a:off x="856980" y="1086957"/>
            <a:ext cx="6711262" cy="2412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Irritabilidad, perfeccionismo, autocrítica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Cambios de autoestima relacionados con el cuerpo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Dificultad para gestionar la frustración o los lapsus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Sentimiento de "no valer" si no se mejora</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136D078A-3BCB-DD6C-9102-78700CEA4277}"/>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Banderas rojas psicológicas</a:t>
            </a:r>
          </a:p>
        </p:txBody>
      </p:sp>
      <p:pic>
        <p:nvPicPr>
          <p:cNvPr id="13314" name="Picture 2" descr="How are Mental and Physical Health Related">
            <a:extLst>
              <a:ext uri="{FF2B5EF4-FFF2-40B4-BE49-F238E27FC236}">
                <a16:creationId xmlns:a16="http://schemas.microsoft.com/office/drawing/2014/main" id="{C00B827B-BF11-710E-D4E9-1891AA6020B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28690" y="349060"/>
            <a:ext cx="2591200" cy="1724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03757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D48C0-18BD-1982-E9AB-66DE0F8D7B37}"/>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0AF4B234-AEC7-6BF1-7A91-4D65BC2653F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90F1F75-ABD0-321A-47C2-CDE323841677}"/>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AFB90D6C-08E1-F642-1692-A6CACA11C3CD}"/>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8559564A-D6DE-C086-D0A0-40F9A3507C63}"/>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11316DD9-43B6-321C-5E4E-40761E093E3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 name="CuadroTexto 22">
            <a:extLst>
              <a:ext uri="{FF2B5EF4-FFF2-40B4-BE49-F238E27FC236}">
                <a16:creationId xmlns:a16="http://schemas.microsoft.com/office/drawing/2014/main" id="{10E5CEAF-329B-8236-E627-587D8D0277DE}"/>
              </a:ext>
            </a:extLst>
          </p:cNvPr>
          <p:cNvSpPr txBox="1"/>
          <p:nvPr/>
        </p:nvSpPr>
        <p:spPr>
          <a:xfrm>
            <a:off x="1858290" y="2149669"/>
            <a:ext cx="6363420" cy="914400"/>
          </a:xfrm>
          <a:prstGeom prst="rect">
            <a:avLst/>
          </a:prstGeom>
          <a:noFill/>
          <a:ln w="0">
            <a:noFill/>
          </a:ln>
        </p:spPr>
        <p:txBody>
          <a:bodyPr lIns="90000" tIns="45000" rIns="90000" bIns="45000" anchor="t">
            <a:noAutofit/>
          </a:bodyPr>
          <a:lstStyle/>
          <a:p>
            <a:pPr algn="ctr"/>
            <a:r>
              <a:rPr lang="en-US" sz="2800" b="0" u="none" strike="noStrike" dirty="0">
                <a:solidFill>
                  <a:srgbClr val="E98E24"/>
                </a:solidFill>
                <a:uFillTx/>
                <a:latin typeface="Coolvetica"/>
              </a:rPr>
              <a:t>Cómo acercarse a un joven con un trastorno BI</a:t>
            </a:r>
          </a:p>
        </p:txBody>
      </p:sp>
      <p:sp>
        <p:nvSpPr>
          <p:cNvPr id="4" name="CuadroTexto 23">
            <a:extLst>
              <a:ext uri="{FF2B5EF4-FFF2-40B4-BE49-F238E27FC236}">
                <a16:creationId xmlns:a16="http://schemas.microsoft.com/office/drawing/2014/main" id="{8269EEEE-DD07-9340-8DC0-F58E068C8A46}"/>
              </a:ext>
            </a:extLst>
          </p:cNvPr>
          <p:cNvSpPr txBox="1"/>
          <p:nvPr/>
        </p:nvSpPr>
        <p:spPr>
          <a:xfrm>
            <a:off x="953233" y="7686279"/>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rgbClr val="000000"/>
                </a:solidFill>
                <a:uFillTx/>
                <a:latin typeface="Coolvetica"/>
                <a:ea typeface="Microsoft YaHei"/>
              </a:rPr>
              <a:t>Fomentar la confianza y la comunicación abierta</a:t>
            </a:r>
          </a:p>
          <a:p>
            <a:pPr marL="285750" indent="-285750">
              <a:buFont typeface="Wingdings" panose="05000000000000000000" pitchFamily="2" charset="2"/>
              <a:buChar char="§"/>
            </a:pPr>
            <a:r>
              <a:rPr lang="en-US" sz="2400" dirty="0">
                <a:latin typeface="Coolvetica"/>
                <a:ea typeface="Microsoft YaHei"/>
              </a:rPr>
              <a:t>Evitar la culpa y la crítica</a:t>
            </a:r>
          </a:p>
          <a:p>
            <a:pPr marL="285750" indent="-285750">
              <a:buFont typeface="Wingdings" panose="05000000000000000000" pitchFamily="2" charset="2"/>
              <a:buChar char="§"/>
            </a:pPr>
            <a:r>
              <a:rPr lang="en-US" sz="2400" b="0" u="none" strike="noStrike" dirty="0">
                <a:uFillTx/>
                <a:latin typeface="Coolvetica"/>
                <a:ea typeface="Microsoft YaHei"/>
              </a:rPr>
              <a:t>Educar sin presionar</a:t>
            </a:r>
          </a:p>
          <a:p>
            <a:pPr marL="285750" indent="-285750">
              <a:buFont typeface="Wingdings" panose="05000000000000000000" pitchFamily="2" charset="2"/>
              <a:buChar char="§"/>
            </a:pPr>
            <a:r>
              <a:rPr lang="en-US" sz="2400" dirty="0">
                <a:latin typeface="Coolvetica"/>
                <a:ea typeface="Microsoft YaHei"/>
              </a:rPr>
              <a:t>Fomentar la ayuda profesional</a:t>
            </a:r>
          </a:p>
          <a:p>
            <a:pPr marL="285750" indent="-285750">
              <a:buFont typeface="Wingdings" panose="05000000000000000000" pitchFamily="2" charset="2"/>
              <a:buChar char="§"/>
            </a:pPr>
            <a:r>
              <a:rPr lang="en-US" sz="2400" b="0" u="none" strike="noStrike" dirty="0">
                <a:uFillTx/>
                <a:latin typeface="Coolvetica"/>
                <a:ea typeface="Microsoft YaHei"/>
              </a:rPr>
              <a:t>Implicar a </a:t>
            </a:r>
            <a:r>
              <a:rPr lang="en-US" sz="2400" dirty="0">
                <a:latin typeface="Coolvetica"/>
                <a:ea typeface="Microsoft YaHei"/>
              </a:rPr>
              <a:t>la familia y a las redes de apoyo</a:t>
            </a:r>
          </a:p>
          <a:p>
            <a:pPr marL="285750" indent="-285750">
              <a:buFont typeface="Wingdings" panose="05000000000000000000" pitchFamily="2" charset="2"/>
              <a:buChar char="§"/>
            </a:pPr>
            <a:r>
              <a:rPr lang="en-US" sz="2400" b="0" u="none" strike="noStrike" dirty="0">
                <a:uFillTx/>
                <a:latin typeface="Coolvetica"/>
                <a:ea typeface="Microsoft YaHei"/>
              </a:rPr>
              <a:t>Fomentar una relación sana con la comida y el ejercicio</a:t>
            </a:r>
          </a:p>
          <a:p>
            <a:pPr marL="285750" indent="-285750">
              <a:buFont typeface="Wingdings" panose="05000000000000000000" pitchFamily="2" charset="2"/>
              <a:buChar char="§"/>
            </a:pPr>
            <a:r>
              <a:rPr lang="en-US" sz="2400" b="0" u="none" strike="noStrike" dirty="0">
                <a:uFillTx/>
                <a:latin typeface="Coolvetica"/>
                <a:ea typeface="Microsoft YaHei"/>
              </a:rPr>
              <a:t>Cuestionar </a:t>
            </a:r>
            <a:r>
              <a:rPr lang="en-US" sz="2400" dirty="0">
                <a:latin typeface="Coolvetica"/>
                <a:ea typeface="Microsoft YaHei"/>
              </a:rPr>
              <a:t>las influencias sociales y mediáticas poco realistas</a:t>
            </a:r>
            <a:endParaRPr lang="en-US" sz="2400" b="0" u="none" strike="noStrike" dirty="0">
              <a:uFillTx/>
              <a:latin typeface="Coolvetica"/>
            </a:endParaRPr>
          </a:p>
        </p:txBody>
      </p:sp>
    </p:spTree>
    <p:extLst>
      <p:ext uri="{BB962C8B-B14F-4D97-AF65-F5344CB8AC3E}">
        <p14:creationId xmlns:p14="http://schemas.microsoft.com/office/powerpoint/2010/main" val="12425727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p14="http://schemas.microsoft.com/office/powerpoint/2010/main">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0DF9A56-42A0-C36F-2B65-E0D31CB0B262}"/>
            </a:ext>
          </a:extLst>
        </p:cNvPr>
        <p:cNvGrpSpPr/>
        <p:nvPr/>
      </p:nvGrpSpPr>
      <p:grpSpPr>
        <a:xfrm>
          <a:off x="0" y="0"/>
          <a:ext cx="0" cy="0"/>
          <a:chOff x="0" y="0"/>
          <a:chExt cx="0" cy="0"/>
        </a:xfrm>
      </p:grpSpPr>
      <p:pic>
        <p:nvPicPr>
          <p:cNvPr id="3074" name="Picture 2" descr="Young woman exercising cartoon Royalty Free Vector Image">
            <a:extLst>
              <a:ext uri="{FF2B5EF4-FFF2-40B4-BE49-F238E27FC236}">
                <a16:creationId xmlns:a16="http://schemas.microsoft.com/office/drawing/2014/main" id="{BF011039-B8F8-74A2-FD6C-C6E6E3A9B2C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360" t="2625" b="10185"/>
          <a:stretch/>
        </p:blipFill>
        <p:spPr bwMode="auto">
          <a:xfrm>
            <a:off x="7368669" y="954714"/>
            <a:ext cx="2274755" cy="3376281"/>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5F11E5CB-20F5-2989-17A7-D0B501BEC8C4}"/>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7752A541-9943-984E-C4CB-B130BCB20341}"/>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4D70A72F-C380-1541-7C0B-274216277EFE}"/>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2F22985F-DD9E-997F-D39E-DA65EBC98215}"/>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221863DC-D18C-84C5-7248-1BE6A5EA3231}"/>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0B52D588-F5EB-A041-F674-E5163AE5A1EB}"/>
              </a:ext>
            </a:extLst>
          </p:cNvPr>
          <p:cNvSpPr txBox="1"/>
          <p:nvPr/>
        </p:nvSpPr>
        <p:spPr>
          <a:xfrm>
            <a:off x="856980" y="1536289"/>
            <a:ext cx="6711262" cy="2756713"/>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Obsesión por la forma física ≠ bienestar.</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El entrenamiento y la dieta pueden utilizarse como control</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Las señales de advertencia no siempre son visibles</a:t>
            </a:r>
          </a:p>
        </p:txBody>
      </p:sp>
      <p:sp>
        <p:nvSpPr>
          <p:cNvPr id="2" name="CuadroTexto 22">
            <a:extLst>
              <a:ext uri="{FF2B5EF4-FFF2-40B4-BE49-F238E27FC236}">
                <a16:creationId xmlns:a16="http://schemas.microsoft.com/office/drawing/2014/main" id="{04D87208-B478-5524-9CFE-F3BCCEEE3E82}"/>
              </a:ext>
            </a:extLst>
          </p:cNvPr>
          <p:cNvSpPr txBox="1"/>
          <p:nvPr/>
        </p:nvSpPr>
        <p:spPr>
          <a:xfrm>
            <a:off x="609599" y="497514"/>
            <a:ext cx="7896448"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No </a:t>
            </a:r>
            <a:r>
              <a:rPr lang="en-US" sz="2800" dirty="0">
                <a:solidFill>
                  <a:srgbClr val="E98E24"/>
                </a:solidFill>
                <a:latin typeface="Coolvetica"/>
              </a:rPr>
              <a:t>es</a:t>
            </a:r>
            <a:r>
              <a:rPr kumimoji="0" lang="en-US" sz="2800" b="0" i="0" u="none" strike="noStrike" kern="1200" cap="none" spc="0" normalizeH="0" baseline="0" noProof="0" dirty="0">
                <a:ln>
                  <a:noFill/>
                </a:ln>
                <a:solidFill>
                  <a:srgbClr val="E98E24"/>
                </a:solidFill>
                <a:effectLst/>
                <a:uLnTx/>
                <a:uFillTx/>
                <a:latin typeface="Coolvetica"/>
              </a:rPr>
              <a:t> sólo estética</a:t>
            </a:r>
          </a:p>
        </p:txBody>
      </p:sp>
    </p:spTree>
    <p:extLst>
      <p:ext uri="{BB962C8B-B14F-4D97-AF65-F5344CB8AC3E}">
        <p14:creationId xmlns:p14="http://schemas.microsoft.com/office/powerpoint/2010/main" val="36898453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5E21BB-0A16-620A-F6B7-53F0B1965FD7}"/>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A47C8FA4-CE89-18F6-AC5F-3B443B112610}"/>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487686A7-1FAC-F283-8369-E914475E477E}"/>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56C83AA0-204A-FBBF-5D8E-6A845892A75A}"/>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48B7BD35-3373-F54F-A60A-B671447B1FE0}"/>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CAA92A8-FEE8-119C-1DDD-17EAD0C9AC74}"/>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 name="CuadroTexto 22">
            <a:extLst>
              <a:ext uri="{FF2B5EF4-FFF2-40B4-BE49-F238E27FC236}">
                <a16:creationId xmlns:a16="http://schemas.microsoft.com/office/drawing/2014/main" id="{EF71BBC4-1AE5-5833-6410-21624D1C3CBE}"/>
              </a:ext>
            </a:extLst>
          </p:cNvPr>
          <p:cNvSpPr txBox="1"/>
          <p:nvPr/>
        </p:nvSpPr>
        <p:spPr>
          <a:xfrm>
            <a:off x="1858290" y="2149669"/>
            <a:ext cx="6363420" cy="914400"/>
          </a:xfrm>
          <a:prstGeom prst="rect">
            <a:avLst/>
          </a:prstGeom>
          <a:noFill/>
          <a:ln w="0">
            <a:noFill/>
          </a:ln>
        </p:spPr>
        <p:txBody>
          <a:bodyPr lIns="90000" tIns="45000" rIns="90000" bIns="45000" anchor="t">
            <a:noAutofit/>
          </a:bodyPr>
          <a:lstStyle/>
          <a:p>
            <a:pPr algn="ctr"/>
            <a:r>
              <a:rPr lang="en-US" sz="2800" b="0" u="none" strike="noStrike" dirty="0">
                <a:solidFill>
                  <a:srgbClr val="E98E24"/>
                </a:solidFill>
                <a:uFillTx/>
                <a:latin typeface="Coolvetica"/>
              </a:rPr>
              <a:t>Cómo acercarse a un joven con un trastorno BI</a:t>
            </a:r>
          </a:p>
        </p:txBody>
      </p:sp>
      <p:pic>
        <p:nvPicPr>
          <p:cNvPr id="3" name="Picture 2" descr="120+ Body Dysmorphic Disorder Illustrations Stock Illustrations,  Royalty-Free Vector Graphics &amp; Clip Art - iStock">
            <a:extLst>
              <a:ext uri="{FF2B5EF4-FFF2-40B4-BE49-F238E27FC236}">
                <a16:creationId xmlns:a16="http://schemas.microsoft.com/office/drawing/2014/main" id="{904E2A50-2F01-D9E6-18D6-081E1BDAE3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39951" y="231325"/>
            <a:ext cx="2729906" cy="2729906"/>
          </a:xfrm>
          <a:prstGeom prst="rect">
            <a:avLst/>
          </a:prstGeom>
          <a:noFill/>
          <a:extLst>
            <a:ext uri="{909E8E84-426E-40DD-AFC4-6F175D3DCCD1}">
              <a14:hiddenFill xmlns:a14="http://schemas.microsoft.com/office/drawing/2010/main">
                <a:solidFill>
                  <a:srgbClr val="FFFFFF"/>
                </a:solidFill>
              </a14:hiddenFill>
            </a:ext>
          </a:extLst>
        </p:spPr>
      </p:pic>
      <p:sp>
        <p:nvSpPr>
          <p:cNvPr id="4" name="CuadroTexto 23">
            <a:extLst>
              <a:ext uri="{FF2B5EF4-FFF2-40B4-BE49-F238E27FC236}">
                <a16:creationId xmlns:a16="http://schemas.microsoft.com/office/drawing/2014/main" id="{4083D4CA-4CC5-8663-F5B1-0F7E3F278730}"/>
              </a:ext>
            </a:extLst>
          </p:cNvPr>
          <p:cNvSpPr txBox="1"/>
          <p:nvPr/>
        </p:nvSpPr>
        <p:spPr>
          <a:xfrm>
            <a:off x="953233" y="7686279"/>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rgbClr val="000000"/>
                </a:solidFill>
                <a:uFillTx/>
                <a:latin typeface="Coolvetica"/>
                <a:ea typeface="Microsoft YaHei"/>
              </a:rPr>
              <a:t>Fomentar la confianza y la comunicación abierta</a:t>
            </a:r>
          </a:p>
          <a:p>
            <a:pPr marL="285750" indent="-285750">
              <a:buFont typeface="Wingdings" panose="05000000000000000000" pitchFamily="2" charset="2"/>
              <a:buChar char="§"/>
            </a:pPr>
            <a:r>
              <a:rPr lang="en-US" sz="2400" dirty="0">
                <a:latin typeface="Coolvetica"/>
                <a:ea typeface="Microsoft YaHei"/>
              </a:rPr>
              <a:t>Evitar la culpa y la crítica</a:t>
            </a:r>
          </a:p>
          <a:p>
            <a:pPr marL="285750" indent="-285750">
              <a:buFont typeface="Wingdings" panose="05000000000000000000" pitchFamily="2" charset="2"/>
              <a:buChar char="§"/>
            </a:pPr>
            <a:r>
              <a:rPr lang="en-US" sz="2400" b="0" u="none" strike="noStrike" dirty="0">
                <a:uFillTx/>
                <a:latin typeface="Coolvetica"/>
                <a:ea typeface="Microsoft YaHei"/>
              </a:rPr>
              <a:t>Educar sin presionar</a:t>
            </a:r>
          </a:p>
          <a:p>
            <a:pPr marL="285750" indent="-285750">
              <a:buFont typeface="Wingdings" panose="05000000000000000000" pitchFamily="2" charset="2"/>
              <a:buChar char="§"/>
            </a:pPr>
            <a:r>
              <a:rPr lang="en-US" sz="2400" dirty="0">
                <a:latin typeface="Coolvetica"/>
                <a:ea typeface="Microsoft YaHei"/>
              </a:rPr>
              <a:t>Fomentar la ayuda profesional</a:t>
            </a:r>
          </a:p>
          <a:p>
            <a:pPr marL="285750" indent="-285750">
              <a:buFont typeface="Wingdings" panose="05000000000000000000" pitchFamily="2" charset="2"/>
              <a:buChar char="§"/>
            </a:pPr>
            <a:r>
              <a:rPr lang="en-US" sz="2400" b="0" u="none" strike="noStrike" dirty="0">
                <a:uFillTx/>
                <a:latin typeface="Coolvetica"/>
                <a:ea typeface="Microsoft YaHei"/>
              </a:rPr>
              <a:t>Implicar a </a:t>
            </a:r>
            <a:r>
              <a:rPr lang="en-US" sz="2400" dirty="0">
                <a:latin typeface="Coolvetica"/>
                <a:ea typeface="Microsoft YaHei"/>
              </a:rPr>
              <a:t>la familia y a las redes de apoyo</a:t>
            </a:r>
          </a:p>
          <a:p>
            <a:pPr marL="285750" indent="-285750">
              <a:buFont typeface="Wingdings" panose="05000000000000000000" pitchFamily="2" charset="2"/>
              <a:buChar char="§"/>
            </a:pPr>
            <a:r>
              <a:rPr lang="en-US" sz="2400" b="0" u="none" strike="noStrike" dirty="0">
                <a:uFillTx/>
                <a:latin typeface="Coolvetica"/>
                <a:ea typeface="Microsoft YaHei"/>
              </a:rPr>
              <a:t>Fomentar una relación sana con la comida y el ejercicio</a:t>
            </a:r>
          </a:p>
          <a:p>
            <a:pPr marL="285750" indent="-285750">
              <a:buFont typeface="Wingdings" panose="05000000000000000000" pitchFamily="2" charset="2"/>
              <a:buChar char="§"/>
            </a:pPr>
            <a:r>
              <a:rPr lang="en-US" sz="2400" b="0" u="none" strike="noStrike" dirty="0">
                <a:uFillTx/>
                <a:latin typeface="Coolvetica"/>
                <a:ea typeface="Microsoft YaHei"/>
              </a:rPr>
              <a:t>Cuestionar </a:t>
            </a:r>
            <a:r>
              <a:rPr lang="en-US" sz="2400" dirty="0">
                <a:latin typeface="Coolvetica"/>
                <a:ea typeface="Microsoft YaHei"/>
              </a:rPr>
              <a:t>las influencias sociales y mediáticas poco realistas</a:t>
            </a:r>
            <a:endParaRPr lang="en-US" sz="2400" b="0" u="none" strike="noStrike" dirty="0">
              <a:uFillTx/>
              <a:latin typeface="Coolvetica"/>
            </a:endParaRPr>
          </a:p>
        </p:txBody>
      </p:sp>
    </p:spTree>
    <p:extLst>
      <p:ext uri="{BB962C8B-B14F-4D97-AF65-F5344CB8AC3E}">
        <p14:creationId xmlns:p14="http://schemas.microsoft.com/office/powerpoint/2010/main" val="39303963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0813F-CAE4-F9A3-C10D-2ECDB21810BC}"/>
            </a:ext>
          </a:extLst>
        </p:cNvPr>
        <p:cNvGrpSpPr/>
        <p:nvPr/>
      </p:nvGrpSpPr>
      <p:grpSpPr>
        <a:xfrm>
          <a:off x="0" y="0"/>
          <a:ext cx="0" cy="0"/>
          <a:chOff x="0" y="0"/>
          <a:chExt cx="0" cy="0"/>
        </a:xfrm>
      </p:grpSpPr>
      <p:pic>
        <p:nvPicPr>
          <p:cNvPr id="15362" name="Picture 2" descr="120+ Body Dysmorphic Disorder Illustrations Stock Illustrations,  Royalty-Free Vector Graphics &amp; Clip Art - iStock">
            <a:extLst>
              <a:ext uri="{FF2B5EF4-FFF2-40B4-BE49-F238E27FC236}">
                <a16:creationId xmlns:a16="http://schemas.microsoft.com/office/drawing/2014/main" id="{5621CD33-1647-5FCD-F396-889553D458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BE6C84FF-7EFC-2BDF-6918-AE618104F10C}"/>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6EF06C99-892B-ADF9-5F6A-D17077DBF4D6}"/>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65D7754A-9505-0198-B484-B9379FA0133E}"/>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A4DD7FA5-B4BE-4F0E-3EFA-EEC1220638E7}"/>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B0B3AD01-66B0-1822-7B45-851C4293FE37}"/>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A66F25A3-F36B-6BDA-D083-4DC6AC6122CB}"/>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rgbClr val="000000"/>
                </a:solidFill>
                <a:uFillTx/>
                <a:latin typeface="Coolvetica"/>
                <a:ea typeface="Microsoft YaHei"/>
              </a:rPr>
              <a:t>Fomentar la confianza y la comunicación abierta</a:t>
            </a:r>
          </a:p>
          <a:p>
            <a:pPr marL="285750" indent="-285750">
              <a:buFont typeface="Wingdings" panose="05000000000000000000" pitchFamily="2" charset="2"/>
              <a:buChar char="§"/>
            </a:pPr>
            <a:r>
              <a:rPr lang="en-US" sz="2400" dirty="0">
                <a:latin typeface="Coolvetica"/>
                <a:ea typeface="Microsoft YaHei"/>
              </a:rPr>
              <a:t>Evitar la culpa y la crítica</a:t>
            </a:r>
          </a:p>
          <a:p>
            <a:pPr marL="285750" indent="-285750">
              <a:buFont typeface="Wingdings" panose="05000000000000000000" pitchFamily="2" charset="2"/>
              <a:buChar char="§"/>
            </a:pPr>
            <a:r>
              <a:rPr lang="en-US" sz="2400" b="0" u="none" strike="noStrike" dirty="0">
                <a:uFillTx/>
                <a:latin typeface="Coolvetica"/>
                <a:ea typeface="Microsoft YaHei"/>
              </a:rPr>
              <a:t>Educar sin presionar</a:t>
            </a:r>
          </a:p>
          <a:p>
            <a:pPr marL="285750" indent="-285750">
              <a:buFont typeface="Wingdings" panose="05000000000000000000" pitchFamily="2" charset="2"/>
              <a:buChar char="§"/>
            </a:pPr>
            <a:r>
              <a:rPr lang="en-US" sz="2400" b="0" u="none" strike="noStrike" dirty="0">
                <a:uFillTx/>
                <a:latin typeface="Coolvetica"/>
                <a:ea typeface="Microsoft YaHei"/>
              </a:rPr>
              <a:t>Implicar a </a:t>
            </a:r>
            <a:r>
              <a:rPr lang="en-US" sz="2400" dirty="0">
                <a:latin typeface="Coolvetica"/>
                <a:ea typeface="Microsoft YaHei"/>
              </a:rPr>
              <a:t>la familia y a las redes de apoyo</a:t>
            </a:r>
          </a:p>
          <a:p>
            <a:pPr marL="285750" indent="-285750">
              <a:buFont typeface="Wingdings" panose="05000000000000000000" pitchFamily="2" charset="2"/>
              <a:buChar char="§"/>
            </a:pPr>
            <a:r>
              <a:rPr lang="en-US" sz="2400" dirty="0">
                <a:latin typeface="Coolvetica"/>
                <a:ea typeface="Microsoft YaHei"/>
              </a:rPr>
              <a:t>Fomentar la ayuda profesional</a:t>
            </a:r>
          </a:p>
          <a:p>
            <a:pPr marL="285750" indent="-285750">
              <a:buFont typeface="Wingdings" panose="05000000000000000000" pitchFamily="2" charset="2"/>
              <a:buChar char="§"/>
            </a:pPr>
            <a:r>
              <a:rPr lang="en-US" sz="2400" b="0" u="none" strike="noStrike" dirty="0">
                <a:uFillTx/>
                <a:latin typeface="Coolvetica"/>
                <a:ea typeface="Microsoft YaHei"/>
              </a:rPr>
              <a:t>Fomentar una relación sana con la comida y el ejercicio</a:t>
            </a:r>
          </a:p>
          <a:p>
            <a:pPr marL="285750" indent="-285750">
              <a:buFont typeface="Wingdings" panose="05000000000000000000" pitchFamily="2" charset="2"/>
              <a:buChar char="§"/>
            </a:pPr>
            <a:r>
              <a:rPr lang="en-US" sz="2400" b="0" u="none" strike="noStrike" dirty="0">
                <a:uFillTx/>
                <a:latin typeface="Coolvetica"/>
                <a:ea typeface="Microsoft YaHei"/>
              </a:rPr>
              <a:t>Cuestionar </a:t>
            </a:r>
            <a:r>
              <a:rPr lang="en-US" sz="2400" dirty="0">
                <a:latin typeface="Coolvetica"/>
                <a:ea typeface="Microsoft YaHei"/>
              </a:rPr>
              <a:t>las influencias sociales y mediáticas poco realistas</a:t>
            </a:r>
            <a:endParaRPr lang="en-US" sz="2400" b="0" u="none" strike="noStrike" dirty="0">
              <a:uFillTx/>
              <a:latin typeface="Coolvetica"/>
            </a:endParaRPr>
          </a:p>
        </p:txBody>
      </p:sp>
      <p:sp>
        <p:nvSpPr>
          <p:cNvPr id="2" name="CuadroTexto 22">
            <a:extLst>
              <a:ext uri="{FF2B5EF4-FFF2-40B4-BE49-F238E27FC236}">
                <a16:creationId xmlns:a16="http://schemas.microsoft.com/office/drawing/2014/main" id="{332DE979-C67D-3B43-5C58-BA4A98D3F7A4}"/>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Cómo acercarse a un joven con un trastorno BI</a:t>
            </a:r>
          </a:p>
        </p:txBody>
      </p:sp>
    </p:spTree>
    <p:extLst>
      <p:ext uri="{BB962C8B-B14F-4D97-AF65-F5344CB8AC3E}">
        <p14:creationId xmlns:p14="http://schemas.microsoft.com/office/powerpoint/2010/main" val="31021089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D3333-9432-3E4F-C7AC-B8E219E3AEDD}"/>
            </a:ext>
          </a:extLst>
        </p:cNvPr>
        <p:cNvGrpSpPr/>
        <p:nvPr/>
      </p:nvGrpSpPr>
      <p:grpSpPr>
        <a:xfrm>
          <a:off x="0" y="0"/>
          <a:ext cx="0" cy="0"/>
          <a:chOff x="0" y="0"/>
          <a:chExt cx="0" cy="0"/>
        </a:xfrm>
      </p:grpSpPr>
      <p:pic>
        <p:nvPicPr>
          <p:cNvPr id="15362" name="Picture 2" descr="120+ Body Dysmorphic Disorder Illustrations Stock Illustrations,  Royalty-Free Vector Graphics &amp; Clip Art - iStock">
            <a:extLst>
              <a:ext uri="{FF2B5EF4-FFF2-40B4-BE49-F238E27FC236}">
                <a16:creationId xmlns:a16="http://schemas.microsoft.com/office/drawing/2014/main" id="{CAE1F8B9-3CB9-57BE-5245-E7CF14EFFF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1E491EE6-1C19-861F-DFD8-6FEE7C03AB5A}"/>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CC25F51F-8CDB-0B3D-E1E1-CE84CD907E09}"/>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DDA060F-A606-4097-38C9-8842D6D0FEBA}"/>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4E2E6F5A-FA3E-359A-F8BF-89054C1E825B}"/>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B2825366-23B8-2942-884E-FD9DC5F560D8}"/>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58F2278A-6241-0F3A-CDE0-D217207ABFBA}"/>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rgbClr val="000000"/>
                </a:solidFill>
                <a:uFillTx/>
                <a:latin typeface="Coolvetica"/>
                <a:ea typeface="Microsoft YaHei"/>
              </a:rPr>
              <a:t>Fomentar la confianza y la comunicación abierta</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Evitar la culpa y la crítica</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Educar sin presionar</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Fomentar la ayuda profesional</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Implicar a </a:t>
            </a:r>
            <a:r>
              <a:rPr lang="en-US" sz="2400" dirty="0">
                <a:solidFill>
                  <a:schemeClr val="bg1">
                    <a:lumMod val="95000"/>
                  </a:schemeClr>
                </a:solidFill>
                <a:latin typeface="Coolvetica"/>
                <a:ea typeface="Microsoft YaHei"/>
              </a:rPr>
              <a:t>la familia y a las redes de apoyo</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Fomentar una relación sana con la comida y el ejercicio</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Cuestionar </a:t>
            </a:r>
            <a:r>
              <a:rPr lang="en-US" sz="2400" dirty="0">
                <a:solidFill>
                  <a:schemeClr val="bg1">
                    <a:lumMod val="95000"/>
                  </a:schemeClr>
                </a:solidFill>
                <a:latin typeface="Coolvetica"/>
                <a:ea typeface="Microsoft YaHei"/>
              </a:rPr>
              <a:t>las influencias sociales y mediáticas poco realistas</a:t>
            </a:r>
            <a:endParaRPr lang="en-US" sz="2400" b="0" u="none" strike="noStrike" dirty="0">
              <a:solidFill>
                <a:schemeClr val="bg1">
                  <a:lumMod val="95000"/>
                </a:schemeClr>
              </a:solidFill>
              <a:uFillTx/>
              <a:latin typeface="Coolvetica"/>
            </a:endParaRPr>
          </a:p>
        </p:txBody>
      </p:sp>
      <p:sp>
        <p:nvSpPr>
          <p:cNvPr id="2" name="CuadroTexto 22">
            <a:extLst>
              <a:ext uri="{FF2B5EF4-FFF2-40B4-BE49-F238E27FC236}">
                <a16:creationId xmlns:a16="http://schemas.microsoft.com/office/drawing/2014/main" id="{F3353110-FF55-2C3F-B17C-26DF8D7C362F}"/>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Cómo acercarse a un joven con un trastorno BI</a:t>
            </a:r>
          </a:p>
        </p:txBody>
      </p:sp>
      <p:sp>
        <p:nvSpPr>
          <p:cNvPr id="3" name="CasellaDiTesto 2">
            <a:extLst>
              <a:ext uri="{FF2B5EF4-FFF2-40B4-BE49-F238E27FC236}">
                <a16:creationId xmlns:a16="http://schemas.microsoft.com/office/drawing/2014/main" id="{68636A87-76F0-B544-E916-FFA720E75991}"/>
              </a:ext>
            </a:extLst>
          </p:cNvPr>
          <p:cNvSpPr txBox="1"/>
          <p:nvPr/>
        </p:nvSpPr>
        <p:spPr>
          <a:xfrm>
            <a:off x="-5417072" y="1718288"/>
            <a:ext cx="5181600" cy="2031325"/>
          </a:xfrm>
          <a:prstGeom prst="rect">
            <a:avLst/>
          </a:prstGeom>
          <a:noFill/>
        </p:spPr>
        <p:txBody>
          <a:bodyPr wrap="square">
            <a:sp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Establecer </a:t>
            </a:r>
            <a:r>
              <a:rPr kumimoji="0" lang="it-IT" altLang="it-IT" b="0" i="0" u="none" strike="noStrike" cap="none" normalizeH="0" baseline="0" dirty="0">
                <a:ln>
                  <a:noFill/>
                </a:ln>
                <a:solidFill>
                  <a:schemeClr val="tx1"/>
                </a:solidFill>
                <a:effectLst/>
                <a:latin typeface="Coolvetica"/>
              </a:rPr>
              <a:t>un </a:t>
            </a:r>
            <a:r>
              <a:rPr kumimoji="0" lang="it-IT" altLang="it-IT" b="0" i="0" u="none" strike="noStrike" cap="none" normalizeH="0" baseline="0" dirty="0" err="1">
                <a:ln>
                  <a:noFill/>
                </a:ln>
                <a:solidFill>
                  <a:schemeClr val="tx1"/>
                </a:solidFill>
                <a:effectLst/>
                <a:latin typeface="Coolvetica"/>
              </a:rPr>
              <a:t>entorno empático </a:t>
            </a:r>
            <a:r>
              <a:rPr kumimoji="0" lang="it-IT" altLang="it-IT" b="0" i="0" u="none" strike="noStrike" cap="none" normalizeH="0" baseline="0" dirty="0">
                <a:ln>
                  <a:noFill/>
                </a:ln>
                <a:solidFill>
                  <a:schemeClr val="tx1"/>
                </a:solidFill>
                <a:effectLst/>
                <a:latin typeface="Coolvetica"/>
              </a:rPr>
              <a:t>y sin </a:t>
            </a:r>
            <a:r>
              <a:rPr kumimoji="0" lang="it-IT" altLang="it-IT" b="0" i="0" u="none" strike="noStrike" cap="none" normalizeH="0" baseline="0" dirty="0" err="1">
                <a:ln>
                  <a:noFill/>
                </a:ln>
                <a:solidFill>
                  <a:schemeClr val="tx1"/>
                </a:solidFill>
                <a:effectLst/>
                <a:latin typeface="Coolvetica"/>
              </a:rPr>
              <a:t>prejuicios</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Escucha activa</a:t>
            </a:r>
            <a:r>
              <a:rPr kumimoji="0" lang="it-IT" altLang="it-IT" b="0" i="0" u="none" strike="noStrike" cap="none" normalizeH="0" baseline="0" dirty="0">
                <a:ln>
                  <a:noFill/>
                </a:ln>
                <a:solidFill>
                  <a:schemeClr val="tx1"/>
                </a:solidFill>
                <a:effectLst/>
                <a:latin typeface="Coolvetica"/>
              </a:rPr>
              <a:t>: validar </a:t>
            </a:r>
            <a:r>
              <a:rPr kumimoji="0" lang="it-IT" altLang="it-IT" b="0" i="0" u="none" strike="noStrike" cap="none" normalizeH="0" baseline="0" dirty="0" err="1">
                <a:ln>
                  <a:noFill/>
                </a:ln>
                <a:solidFill>
                  <a:schemeClr val="tx1"/>
                </a:solidFill>
                <a:effectLst/>
                <a:latin typeface="Coolvetica"/>
              </a:rPr>
              <a:t>las emociones </a:t>
            </a:r>
            <a:r>
              <a:rPr kumimoji="0" lang="it-IT" altLang="it-IT" b="0" i="0" u="none" strike="noStrike" cap="none" normalizeH="0" baseline="0" dirty="0">
                <a:ln>
                  <a:noFill/>
                </a:ln>
                <a:solidFill>
                  <a:schemeClr val="tx1"/>
                </a:solidFill>
                <a:effectLst/>
                <a:latin typeface="Coolvetica"/>
              </a:rPr>
              <a:t>y las </a:t>
            </a:r>
            <a:r>
              <a:rPr kumimoji="0" lang="it-IT" altLang="it-IT" b="0" i="0" u="none" strike="noStrike" cap="none" normalizeH="0" baseline="0" dirty="0" err="1">
                <a:ln>
                  <a:noFill/>
                </a:ln>
                <a:solidFill>
                  <a:schemeClr val="tx1"/>
                </a:solidFill>
                <a:effectLst/>
                <a:latin typeface="Coolvetica"/>
              </a:rPr>
              <a:t>luchas</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Utilice </a:t>
            </a:r>
            <a:r>
              <a:rPr kumimoji="0" lang="it-IT" altLang="it-IT" b="0" i="0" u="none" strike="noStrike" cap="none" normalizeH="0" baseline="0" dirty="0" err="1">
                <a:ln>
                  <a:noFill/>
                </a:ln>
                <a:solidFill>
                  <a:schemeClr val="tx1"/>
                </a:solidFill>
                <a:effectLst/>
                <a:latin typeface="Coolvetica"/>
              </a:rPr>
              <a:t>preguntas abiertas</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evite la confrontación directa</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Fomentar </a:t>
            </a:r>
            <a:r>
              <a:rPr kumimoji="0" lang="it-IT" altLang="it-IT" b="0" i="0" u="none" strike="noStrike" cap="none" normalizeH="0" baseline="0" dirty="0">
                <a:ln>
                  <a:noFill/>
                </a:ln>
                <a:solidFill>
                  <a:schemeClr val="tx1"/>
                </a:solidFill>
                <a:effectLst/>
                <a:latin typeface="Coolvetica"/>
              </a:rPr>
              <a:t>la </a:t>
            </a:r>
            <a:r>
              <a:rPr kumimoji="0" lang="it-IT" altLang="it-IT" b="0" i="0" u="none" strike="noStrike" cap="none" normalizeH="0" baseline="0" dirty="0" err="1">
                <a:ln>
                  <a:noFill/>
                </a:ln>
                <a:solidFill>
                  <a:schemeClr val="tx1"/>
                </a:solidFill>
                <a:effectLst/>
                <a:latin typeface="Coolvetica"/>
              </a:rPr>
              <a:t>autoexpresión a través de diarios </a:t>
            </a:r>
            <a:r>
              <a:rPr kumimoji="0" lang="it-IT" altLang="it-IT" b="0" i="0" u="none" strike="noStrike" cap="none" normalizeH="0" baseline="0" dirty="0">
                <a:ln>
                  <a:noFill/>
                </a:ln>
                <a:solidFill>
                  <a:schemeClr val="tx1"/>
                </a:solidFill>
                <a:effectLst/>
                <a:latin typeface="Coolvetica"/>
              </a:rPr>
              <a:t>y salidas creativas.</a:t>
            </a:r>
          </a:p>
        </p:txBody>
      </p:sp>
    </p:spTree>
    <p:extLst>
      <p:ext uri="{BB962C8B-B14F-4D97-AF65-F5344CB8AC3E}">
        <p14:creationId xmlns:p14="http://schemas.microsoft.com/office/powerpoint/2010/main" val="3971255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1DE0D-5A59-4774-D013-158FC18EA06E}"/>
            </a:ext>
          </a:extLst>
        </p:cNvPr>
        <p:cNvGrpSpPr/>
        <p:nvPr/>
      </p:nvGrpSpPr>
      <p:grpSpPr>
        <a:xfrm>
          <a:off x="0" y="0"/>
          <a:ext cx="0" cy="0"/>
          <a:chOff x="0" y="0"/>
          <a:chExt cx="0" cy="0"/>
        </a:xfrm>
      </p:grpSpPr>
      <p:pic>
        <p:nvPicPr>
          <p:cNvPr id="15362" name="Picture 2" descr="120+ Body Dysmorphic Disorder Illustrations Stock Illustrations,  Royalty-Free Vector Graphics &amp; Clip Art - iStock">
            <a:extLst>
              <a:ext uri="{FF2B5EF4-FFF2-40B4-BE49-F238E27FC236}">
                <a16:creationId xmlns:a16="http://schemas.microsoft.com/office/drawing/2014/main" id="{D89088A1-8F9C-13AD-AA26-F505115763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0EE6BEB9-ADD6-46FF-4B9D-B6AF5DD7786F}"/>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806BC481-C023-5ACF-6DB3-0D5B22F34BA3}"/>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27DA84F1-0387-BFAA-44AD-DE67971442F6}"/>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F3718459-85A4-6BE9-809C-3A56F41E7A49}"/>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5359C091-8403-AFD3-37B2-2D964D07ACA6}"/>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380A6099-9997-9217-DAC5-3089F5BBE2E9}"/>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rgbClr val="000000"/>
                </a:solidFill>
                <a:uFillTx/>
                <a:latin typeface="Coolvetica"/>
                <a:ea typeface="Microsoft YaHei"/>
              </a:rPr>
              <a:t>Fomentar la confianza y la comunicación abierta</a:t>
            </a:r>
          </a:p>
          <a:p>
            <a:pPr marL="285750" indent="-285750">
              <a:buFont typeface="Wingdings" panose="05000000000000000000" pitchFamily="2" charset="2"/>
              <a:buChar char="§"/>
            </a:pPr>
            <a:r>
              <a:rPr lang="en-US" sz="2400" dirty="0">
                <a:solidFill>
                  <a:schemeClr val="bg1"/>
                </a:solidFill>
                <a:latin typeface="Coolvetica"/>
                <a:ea typeface="Microsoft YaHei"/>
              </a:rPr>
              <a:t>Evitar la culpa y la crítica</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Educar sin presionar</a:t>
            </a:r>
          </a:p>
          <a:p>
            <a:pPr marL="285750" indent="-285750">
              <a:buFont typeface="Wingdings" panose="05000000000000000000" pitchFamily="2" charset="2"/>
              <a:buChar char="§"/>
            </a:pPr>
            <a:r>
              <a:rPr lang="en-US" sz="2400" dirty="0">
                <a:solidFill>
                  <a:schemeClr val="bg1"/>
                </a:solidFill>
                <a:latin typeface="Coolvetica"/>
                <a:ea typeface="Microsoft YaHei"/>
              </a:rPr>
              <a:t>Fomentar la ayuda profesional</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Implicar a </a:t>
            </a:r>
            <a:r>
              <a:rPr lang="en-US" sz="2400" dirty="0">
                <a:solidFill>
                  <a:schemeClr val="bg1"/>
                </a:solidFill>
                <a:latin typeface="Coolvetica"/>
                <a:ea typeface="Microsoft YaHei"/>
              </a:rPr>
              <a:t>la familia y a las redes de apoyo</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Fomentar una relación sana con la comida y el ejercicio</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Cuestionar </a:t>
            </a:r>
            <a:r>
              <a:rPr lang="en-US" sz="2400" dirty="0">
                <a:solidFill>
                  <a:schemeClr val="bg1"/>
                </a:solidFill>
                <a:latin typeface="Coolvetica"/>
                <a:ea typeface="Microsoft YaHei"/>
              </a:rPr>
              <a:t>las influencias sociales y mediáticas poco realistas</a:t>
            </a:r>
            <a:endParaRPr lang="en-US" sz="2400" b="0" u="none" strike="noStrike" dirty="0">
              <a:solidFill>
                <a:schemeClr val="bg1"/>
              </a:solidFill>
              <a:uFillTx/>
              <a:latin typeface="Coolvetica"/>
            </a:endParaRPr>
          </a:p>
        </p:txBody>
      </p:sp>
      <p:sp>
        <p:nvSpPr>
          <p:cNvPr id="2" name="CuadroTexto 22">
            <a:extLst>
              <a:ext uri="{FF2B5EF4-FFF2-40B4-BE49-F238E27FC236}">
                <a16:creationId xmlns:a16="http://schemas.microsoft.com/office/drawing/2014/main" id="{1BDDDEED-70A8-FF5B-1F02-BD0C796C5A13}"/>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Cómo acercarse a un joven con un trastorno BI</a:t>
            </a:r>
          </a:p>
        </p:txBody>
      </p:sp>
      <p:sp>
        <p:nvSpPr>
          <p:cNvPr id="4" name="CasellaDiTesto 3">
            <a:extLst>
              <a:ext uri="{FF2B5EF4-FFF2-40B4-BE49-F238E27FC236}">
                <a16:creationId xmlns:a16="http://schemas.microsoft.com/office/drawing/2014/main" id="{86988CBE-8CC3-2790-2C6D-36FA5553572D}"/>
              </a:ext>
            </a:extLst>
          </p:cNvPr>
          <p:cNvSpPr txBox="1"/>
          <p:nvPr/>
        </p:nvSpPr>
        <p:spPr>
          <a:xfrm>
            <a:off x="856980" y="1654913"/>
            <a:ext cx="5181600" cy="2031325"/>
          </a:xfrm>
          <a:prstGeom prst="rect">
            <a:avLst/>
          </a:prstGeom>
          <a:noFill/>
        </p:spPr>
        <p:txBody>
          <a:bodyPr wrap="square">
            <a:sp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Establecer </a:t>
            </a:r>
            <a:r>
              <a:rPr kumimoji="0" lang="it-IT" altLang="it-IT" b="0" i="0" u="none" strike="noStrike" cap="none" normalizeH="0" baseline="0" dirty="0">
                <a:ln>
                  <a:noFill/>
                </a:ln>
                <a:solidFill>
                  <a:schemeClr val="tx1"/>
                </a:solidFill>
                <a:effectLst/>
                <a:latin typeface="Coolvetica"/>
              </a:rPr>
              <a:t>un </a:t>
            </a:r>
            <a:r>
              <a:rPr kumimoji="0" lang="it-IT" altLang="it-IT" b="0" i="0" u="none" strike="noStrike" cap="none" normalizeH="0" baseline="0" dirty="0" err="1">
                <a:ln>
                  <a:noFill/>
                </a:ln>
                <a:solidFill>
                  <a:schemeClr val="tx1"/>
                </a:solidFill>
                <a:effectLst/>
                <a:latin typeface="Coolvetica"/>
              </a:rPr>
              <a:t>entorno empático </a:t>
            </a:r>
            <a:r>
              <a:rPr kumimoji="0" lang="it-IT" altLang="it-IT" b="0" i="0" u="none" strike="noStrike" cap="none" normalizeH="0" baseline="0" dirty="0">
                <a:ln>
                  <a:noFill/>
                </a:ln>
                <a:solidFill>
                  <a:schemeClr val="tx1"/>
                </a:solidFill>
                <a:effectLst/>
                <a:latin typeface="Coolvetica"/>
              </a:rPr>
              <a:t>y sin </a:t>
            </a:r>
            <a:r>
              <a:rPr kumimoji="0" lang="it-IT" altLang="it-IT" b="0" i="0" u="none" strike="noStrike" cap="none" normalizeH="0" baseline="0" dirty="0" err="1">
                <a:ln>
                  <a:noFill/>
                </a:ln>
                <a:solidFill>
                  <a:schemeClr val="tx1"/>
                </a:solidFill>
                <a:effectLst/>
                <a:latin typeface="Coolvetica"/>
              </a:rPr>
              <a:t>prejuicios</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Escucha activa</a:t>
            </a:r>
            <a:r>
              <a:rPr kumimoji="0" lang="it-IT" altLang="it-IT" b="0" i="0" u="none" strike="noStrike" cap="none" normalizeH="0" baseline="0" dirty="0">
                <a:ln>
                  <a:noFill/>
                </a:ln>
                <a:solidFill>
                  <a:schemeClr val="tx1"/>
                </a:solidFill>
                <a:effectLst/>
                <a:latin typeface="Coolvetica"/>
              </a:rPr>
              <a:t>: validar </a:t>
            </a:r>
            <a:r>
              <a:rPr kumimoji="0" lang="it-IT" altLang="it-IT" b="0" i="0" u="none" strike="noStrike" cap="none" normalizeH="0" baseline="0" dirty="0" err="1">
                <a:ln>
                  <a:noFill/>
                </a:ln>
                <a:solidFill>
                  <a:schemeClr val="tx1"/>
                </a:solidFill>
                <a:effectLst/>
                <a:latin typeface="Coolvetica"/>
              </a:rPr>
              <a:t>las emociones </a:t>
            </a:r>
            <a:r>
              <a:rPr kumimoji="0" lang="it-IT" altLang="it-IT" b="0" i="0" u="none" strike="noStrike" cap="none" normalizeH="0" baseline="0" dirty="0">
                <a:ln>
                  <a:noFill/>
                </a:ln>
                <a:solidFill>
                  <a:schemeClr val="tx1"/>
                </a:solidFill>
                <a:effectLst/>
                <a:latin typeface="Coolvetica"/>
              </a:rPr>
              <a:t>y las </a:t>
            </a:r>
            <a:r>
              <a:rPr kumimoji="0" lang="it-IT" altLang="it-IT" b="0" i="0" u="none" strike="noStrike" cap="none" normalizeH="0" baseline="0" dirty="0" err="1">
                <a:ln>
                  <a:noFill/>
                </a:ln>
                <a:solidFill>
                  <a:schemeClr val="tx1"/>
                </a:solidFill>
                <a:effectLst/>
                <a:latin typeface="Coolvetica"/>
              </a:rPr>
              <a:t>luchas</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Utilice </a:t>
            </a:r>
            <a:r>
              <a:rPr kumimoji="0" lang="it-IT" altLang="it-IT" b="0" i="0" u="none" strike="noStrike" cap="none" normalizeH="0" baseline="0" dirty="0" err="1">
                <a:ln>
                  <a:noFill/>
                </a:ln>
                <a:solidFill>
                  <a:schemeClr val="tx1"/>
                </a:solidFill>
                <a:effectLst/>
                <a:latin typeface="Coolvetica"/>
              </a:rPr>
              <a:t>preguntas abiertas</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evite la confrontación directa</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Fomentar </a:t>
            </a:r>
            <a:r>
              <a:rPr kumimoji="0" lang="it-IT" altLang="it-IT" b="0" i="0" u="none" strike="noStrike" cap="none" normalizeH="0" baseline="0" dirty="0">
                <a:ln>
                  <a:noFill/>
                </a:ln>
                <a:solidFill>
                  <a:schemeClr val="tx1"/>
                </a:solidFill>
                <a:effectLst/>
                <a:latin typeface="Coolvetica"/>
              </a:rPr>
              <a:t>la </a:t>
            </a:r>
            <a:r>
              <a:rPr kumimoji="0" lang="it-IT" altLang="it-IT" b="0" i="0" u="none" strike="noStrike" cap="none" normalizeH="0" baseline="0" dirty="0" err="1">
                <a:ln>
                  <a:noFill/>
                </a:ln>
                <a:solidFill>
                  <a:schemeClr val="tx1"/>
                </a:solidFill>
                <a:effectLst/>
                <a:latin typeface="Coolvetica"/>
              </a:rPr>
              <a:t>autoexpresión a través de diarios </a:t>
            </a:r>
            <a:r>
              <a:rPr kumimoji="0" lang="it-IT" altLang="it-IT" b="0" i="0" u="none" strike="noStrike" cap="none" normalizeH="0" baseline="0" dirty="0">
                <a:ln>
                  <a:noFill/>
                </a:ln>
                <a:solidFill>
                  <a:schemeClr val="tx1"/>
                </a:solidFill>
                <a:effectLst/>
                <a:latin typeface="Coolvetica"/>
              </a:rPr>
              <a:t>y salidas creativas.</a:t>
            </a:r>
          </a:p>
        </p:txBody>
      </p:sp>
    </p:spTree>
    <p:extLst>
      <p:ext uri="{BB962C8B-B14F-4D97-AF65-F5344CB8AC3E}">
        <p14:creationId xmlns:p14="http://schemas.microsoft.com/office/powerpoint/2010/main" val="21432935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AF582D-C9CD-041F-A5ED-66DF9343212E}"/>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EC377406-4AA0-8666-62C1-D44105AC7FE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B2B48323-621A-AAF3-59F4-88430BEA1C4C}"/>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5677F8EC-7F23-6B9B-B53F-A6F62388015C}"/>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4C093BCD-CD2D-6BCF-B1DA-E1535D21BDE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0CFD84C5-5F1D-1CCD-ECFC-1871A105A44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4CAABAB1-A93A-D119-74F5-014673D739D3}"/>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Fomentar la confianza y la comunicación abierta</a:t>
            </a:r>
          </a:p>
          <a:p>
            <a:pPr marL="285750" indent="-285750">
              <a:buFont typeface="Wingdings" panose="05000000000000000000" pitchFamily="2" charset="2"/>
              <a:buChar char="§"/>
            </a:pPr>
            <a:r>
              <a:rPr lang="en-US" sz="2400" dirty="0">
                <a:latin typeface="Coolvetica"/>
                <a:ea typeface="Microsoft YaHei"/>
              </a:rPr>
              <a:t>Evitar la culpa y la crítica</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Educar sin presionar</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Fomentar la ayuda profesional</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Implicar a </a:t>
            </a:r>
            <a:r>
              <a:rPr lang="en-US" sz="2400" dirty="0">
                <a:solidFill>
                  <a:schemeClr val="bg1">
                    <a:lumMod val="95000"/>
                  </a:schemeClr>
                </a:solidFill>
                <a:latin typeface="Coolvetica"/>
                <a:ea typeface="Microsoft YaHei"/>
              </a:rPr>
              <a:t>la familia y a las redes de apoyo</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Fomentar una relación sana con la comida y el ejercicio</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Cuestionar </a:t>
            </a:r>
            <a:r>
              <a:rPr lang="en-US" sz="2400" dirty="0">
                <a:solidFill>
                  <a:schemeClr val="bg1">
                    <a:lumMod val="95000"/>
                  </a:schemeClr>
                </a:solidFill>
                <a:latin typeface="Coolvetica"/>
                <a:ea typeface="Microsoft YaHei"/>
              </a:rPr>
              <a:t>las influencias sociales y mediáticas poco realistas</a:t>
            </a:r>
            <a:endParaRPr lang="en-US" sz="2400" b="0" u="none" strike="noStrike" dirty="0">
              <a:solidFill>
                <a:schemeClr val="bg1">
                  <a:lumMod val="95000"/>
                </a:schemeClr>
              </a:solidFill>
              <a:uFillTx/>
              <a:latin typeface="Coolvetica"/>
            </a:endParaRPr>
          </a:p>
        </p:txBody>
      </p:sp>
      <p:sp>
        <p:nvSpPr>
          <p:cNvPr id="2" name="CuadroTexto 22">
            <a:extLst>
              <a:ext uri="{FF2B5EF4-FFF2-40B4-BE49-F238E27FC236}">
                <a16:creationId xmlns:a16="http://schemas.microsoft.com/office/drawing/2014/main" id="{247D2D8E-70C4-CC58-2EF2-864A51B0CE14}"/>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Cómo acercarse a un joven con un trastorno BI</a:t>
            </a:r>
          </a:p>
        </p:txBody>
      </p:sp>
      <p:sp>
        <p:nvSpPr>
          <p:cNvPr id="4" name="CuadroTexto 23">
            <a:extLst>
              <a:ext uri="{FF2B5EF4-FFF2-40B4-BE49-F238E27FC236}">
                <a16:creationId xmlns:a16="http://schemas.microsoft.com/office/drawing/2014/main" id="{3F46D77B-2686-4F5D-CC2A-1D752FF117C8}"/>
              </a:ext>
            </a:extLst>
          </p:cNvPr>
          <p:cNvSpPr txBox="1"/>
          <p:nvPr/>
        </p:nvSpPr>
        <p:spPr>
          <a:xfrm>
            <a:off x="-5407356" y="2163186"/>
            <a:ext cx="5127360" cy="3506814"/>
          </a:xfrm>
          <a:prstGeom prst="rect">
            <a:avLst/>
          </a:prstGeom>
          <a:noFill/>
          <a:ln w="0">
            <a:noFill/>
          </a:ln>
        </p:spPr>
        <p:txBody>
          <a:bodyPr lIns="90000" tIns="45000" rIns="90000" bIns="45000" anchor="t">
            <a:noAutofit/>
          </a:bodyPr>
          <a:lstStyle/>
          <a:p>
            <a:r>
              <a:rPr kumimoji="0" lang="it-IT" altLang="it-IT" b="0" i="0" u="none" strike="noStrike" cap="none" normalizeH="0" baseline="0" dirty="0" err="1">
                <a:ln>
                  <a:noFill/>
                </a:ln>
                <a:solidFill>
                  <a:schemeClr val="tx1"/>
                </a:solidFill>
                <a:effectLst/>
                <a:latin typeface="Coolvetica"/>
              </a:rPr>
              <a:t>Las críticas refuerzan la vergüenza </a:t>
            </a:r>
            <a:r>
              <a:rPr kumimoji="0" lang="it-IT" altLang="it-IT" b="0" i="0" u="none" strike="noStrike" cap="none" normalizeH="0" baseline="0" dirty="0">
                <a:ln>
                  <a:noFill/>
                </a:ln>
                <a:solidFill>
                  <a:schemeClr val="tx1"/>
                </a:solidFill>
                <a:effectLst/>
                <a:latin typeface="Coolvetica"/>
              </a:rPr>
              <a:t>y la </a:t>
            </a:r>
            <a:r>
              <a:rPr kumimoji="0" lang="it-IT" altLang="it-IT" b="0" i="0" u="none" strike="noStrike" cap="none" normalizeH="0" baseline="0" dirty="0" err="1">
                <a:ln>
                  <a:noFill/>
                </a:ln>
                <a:solidFill>
                  <a:schemeClr val="tx1"/>
                </a:solidFill>
                <a:effectLst/>
                <a:latin typeface="Coolvetica"/>
              </a:rPr>
              <a:t>resistencia </a:t>
            </a:r>
            <a:r>
              <a:rPr kumimoji="0" lang="it-IT" altLang="it-IT" b="0" i="0" u="none" strike="noStrike" cap="none" normalizeH="0" baseline="0" dirty="0">
                <a:ln>
                  <a:noFill/>
                </a:ln>
                <a:solidFill>
                  <a:schemeClr val="tx1"/>
                </a:solidFill>
                <a:effectLst/>
                <a:latin typeface="Coolvetica"/>
              </a:rPr>
              <a:t>a ayudar</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Evitar comentarios </a:t>
            </a:r>
            <a:r>
              <a:rPr kumimoji="0" lang="it-IT" altLang="it-IT" b="0" i="0" u="none" strike="noStrike" cap="none" normalizeH="0" baseline="0" dirty="0">
                <a:ln>
                  <a:noFill/>
                </a:ln>
                <a:solidFill>
                  <a:schemeClr val="tx1"/>
                </a:solidFill>
                <a:effectLst/>
                <a:latin typeface="Coolvetica"/>
              </a:rPr>
              <a:t>negativos </a:t>
            </a:r>
            <a:r>
              <a:rPr kumimoji="0" lang="it-IT" altLang="it-IT" b="0" i="0" u="none" strike="noStrike" cap="none" normalizeH="0" baseline="0" dirty="0" err="1">
                <a:ln>
                  <a:noFill/>
                </a:ln>
                <a:solidFill>
                  <a:schemeClr val="tx1"/>
                </a:solidFill>
                <a:effectLst/>
                <a:latin typeface="Coolvetica"/>
              </a:rPr>
              <a:t>sobre la </a:t>
            </a:r>
            <a:r>
              <a:rPr kumimoji="0" lang="it-IT" altLang="it-IT" b="0" i="0" u="none" strike="noStrike" cap="none" normalizeH="0" baseline="0" dirty="0">
                <a:ln>
                  <a:noFill/>
                </a:ln>
                <a:solidFill>
                  <a:schemeClr val="tx1"/>
                </a:solidFill>
                <a:effectLst/>
                <a:latin typeface="Coolvetica"/>
              </a:rPr>
              <a:t>comida, el </a:t>
            </a:r>
            <a:r>
              <a:rPr kumimoji="0" lang="it-IT" altLang="it-IT" b="0" i="0" u="none" strike="noStrike" cap="none" normalizeH="0" baseline="0" dirty="0" err="1">
                <a:ln>
                  <a:noFill/>
                </a:ln>
                <a:solidFill>
                  <a:schemeClr val="tx1"/>
                </a:solidFill>
                <a:effectLst/>
                <a:latin typeface="Coolvetica"/>
              </a:rPr>
              <a:t>ejercicio </a:t>
            </a:r>
            <a:r>
              <a:rPr kumimoji="0" lang="it-IT" altLang="it-IT" b="0" i="0" u="none" strike="noStrike" cap="none" normalizeH="0" baseline="0" dirty="0">
                <a:ln>
                  <a:noFill/>
                </a:ln>
                <a:solidFill>
                  <a:schemeClr val="tx1"/>
                </a:solidFill>
                <a:effectLst/>
                <a:latin typeface="Coolvetica"/>
              </a:rPr>
              <a:t>o el </a:t>
            </a:r>
            <a:r>
              <a:rPr kumimoji="0" lang="it-IT" altLang="it-IT" b="0" i="0" u="none" strike="noStrike" cap="none" normalizeH="0" baseline="0" dirty="0" err="1">
                <a:ln>
                  <a:noFill/>
                </a:ln>
                <a:solidFill>
                  <a:schemeClr val="tx1"/>
                </a:solidFill>
                <a:effectLst/>
                <a:latin typeface="Coolvetica"/>
              </a:rPr>
              <a:t>aspecto físico.</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Expresar </a:t>
            </a:r>
            <a:r>
              <a:rPr kumimoji="0" lang="it-IT" altLang="it-IT" b="0" i="0" u="none" strike="noStrike" cap="none" normalizeH="0" baseline="0" dirty="0" err="1">
                <a:ln>
                  <a:noFill/>
                </a:ln>
                <a:solidFill>
                  <a:schemeClr val="tx1"/>
                </a:solidFill>
                <a:effectLst/>
                <a:latin typeface="Coolvetica"/>
              </a:rPr>
              <a:t>preocupación mediante un lenguaje de </a:t>
            </a:r>
            <a:r>
              <a:rPr kumimoji="0" lang="it-IT" altLang="it-IT" b="0" i="0" u="none" strike="noStrike" cap="none" normalizeH="0" baseline="0" dirty="0">
                <a:ln>
                  <a:noFill/>
                </a:ln>
                <a:solidFill>
                  <a:schemeClr val="tx1"/>
                </a:solidFill>
                <a:effectLst/>
                <a:latin typeface="Coolvetica"/>
              </a:rPr>
              <a:t>apoyo</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Ejemplos</a:t>
            </a:r>
            <a:r>
              <a:rPr kumimoji="0" lang="it-IT" altLang="it-IT" b="0" i="0" u="none" strike="noStrike" cap="none" normalizeH="0" baseline="0" dirty="0">
                <a:ln>
                  <a:noFill/>
                </a:ln>
                <a:solidFill>
                  <a:schemeClr val="tx1"/>
                </a:solidFill>
                <a:effectLst/>
                <a:latin typeface="Coolvetica"/>
              </a:rPr>
              <a:t>:</a:t>
            </a:r>
          </a:p>
          <a:p>
            <a:pPr marL="0" marR="0" lvl="0" indent="0" algn="l" defTabSz="914400" rtl="0" eaLnBrk="0" fontAlgn="base" latinLnBrk="0" hangingPunct="0">
              <a:lnSpc>
                <a:spcPct val="100000"/>
              </a:lnSpc>
              <a:spcBef>
                <a:spcPct val="0"/>
              </a:spcBef>
              <a:spcAft>
                <a:spcPct val="0"/>
              </a:spcAft>
              <a:buClrTx/>
              <a:buSzTx/>
              <a:tabLst/>
            </a:pPr>
            <a:r>
              <a:rPr kumimoji="0" lang="it-IT" altLang="it-IT" b="0" i="0" u="none" strike="noStrike" cap="none" normalizeH="0" baseline="0" dirty="0" err="1">
                <a:ln>
                  <a:noFill/>
                </a:ln>
                <a:solidFill>
                  <a:schemeClr val="tx1"/>
                </a:solidFill>
                <a:effectLst/>
                <a:latin typeface="Coolvetica"/>
              </a:rPr>
              <a:t>En lugar </a:t>
            </a:r>
            <a:r>
              <a:rPr kumimoji="0" lang="it-IT" altLang="it-IT" b="0" i="0" u="none" strike="noStrike" cap="none" normalizeH="0" baseline="0" dirty="0">
                <a:ln>
                  <a:noFill/>
                </a:ln>
                <a:solidFill>
                  <a:schemeClr val="tx1"/>
                </a:solidFill>
                <a:effectLst/>
                <a:latin typeface="Coolvetica"/>
              </a:rPr>
              <a:t>de </a:t>
            </a:r>
            <a:r>
              <a:rPr kumimoji="0" lang="it-IT" altLang="it-IT" b="0" i="0" u="none" strike="noStrike" cap="none" normalizeH="0" baseline="0" dirty="0" err="1">
                <a:ln>
                  <a:noFill/>
                </a:ln>
                <a:solidFill>
                  <a:schemeClr val="tx1"/>
                </a:solidFill>
                <a:effectLst/>
                <a:latin typeface="Coolvetica"/>
              </a:rPr>
              <a:t>"No deberías matarte de hambre</a:t>
            </a:r>
            <a:r>
              <a:rPr kumimoji="0" lang="it-IT" altLang="it-IT" b="0" i="0" u="none" strike="noStrike" cap="none" normalizeH="0" baseline="0" dirty="0">
                <a:ln>
                  <a:noFill/>
                </a:ln>
                <a:solidFill>
                  <a:schemeClr val="tx1"/>
                </a:solidFill>
                <a:effectLst/>
                <a:latin typeface="Coolvetica"/>
              </a:rPr>
              <a:t>" → "</a:t>
            </a:r>
            <a:r>
              <a:rPr kumimoji="0" lang="it-IT" altLang="it-IT" b="0" i="0" u="none" strike="noStrike" cap="none" normalizeH="0" baseline="0" dirty="0" err="1">
                <a:ln>
                  <a:noFill/>
                </a:ln>
                <a:solidFill>
                  <a:schemeClr val="tx1"/>
                </a:solidFill>
                <a:effectLst/>
                <a:latin typeface="Coolvetica"/>
              </a:rPr>
              <a:t>Me he dado cuenta de que estás estresado por tu </a:t>
            </a:r>
            <a:r>
              <a:rPr kumimoji="0" lang="it-IT" altLang="it-IT" b="0" i="0" u="none" strike="noStrike" cap="none" normalizeH="0" baseline="0" dirty="0">
                <a:ln>
                  <a:noFill/>
                </a:ln>
                <a:solidFill>
                  <a:schemeClr val="tx1"/>
                </a:solidFill>
                <a:effectLst/>
                <a:latin typeface="Coolvetica"/>
              </a:rPr>
              <a:t>cuerpo. </a:t>
            </a:r>
            <a:r>
              <a:rPr kumimoji="0" lang="it-IT" altLang="it-IT" b="0" i="0" u="none" strike="noStrike" cap="none" normalizeH="0" baseline="0" dirty="0" err="1">
                <a:ln>
                  <a:noFill/>
                </a:ln>
                <a:solidFill>
                  <a:schemeClr val="tx1"/>
                </a:solidFill>
                <a:effectLst/>
                <a:latin typeface="Coolvetica"/>
              </a:rPr>
              <a:t>Estoy aquí </a:t>
            </a:r>
            <a:r>
              <a:rPr kumimoji="0" lang="it-IT" altLang="it-IT" b="0" i="0" u="none" strike="noStrike" cap="none" normalizeH="0" baseline="0" dirty="0">
                <a:ln>
                  <a:noFill/>
                </a:ln>
                <a:solidFill>
                  <a:schemeClr val="tx1"/>
                </a:solidFill>
                <a:effectLst/>
                <a:latin typeface="Coolvetica"/>
              </a:rPr>
              <a:t>para </a:t>
            </a:r>
            <a:r>
              <a:rPr kumimoji="0" lang="it-IT" altLang="it-IT" b="0" i="0" u="none" strike="noStrike" cap="none" normalizeH="0" baseline="0" dirty="0" err="1">
                <a:ln>
                  <a:noFill/>
                </a:ln>
                <a:solidFill>
                  <a:schemeClr val="tx1"/>
                </a:solidFill>
                <a:effectLst/>
                <a:latin typeface="Coolvetica"/>
              </a:rPr>
              <a:t>ti</a:t>
            </a:r>
            <a:r>
              <a:rPr kumimoji="0" lang="it-IT" altLang="it-IT" b="0" i="0" u="none" strike="noStrike" cap="none" normalizeH="0" baseline="0" dirty="0">
                <a:ln>
                  <a:noFill/>
                </a:ln>
                <a:solidFill>
                  <a:schemeClr val="tx1"/>
                </a:solidFill>
                <a:effectLst/>
                <a:latin typeface="Coolvetica"/>
              </a:rPr>
              <a:t>".</a:t>
            </a:r>
          </a:p>
          <a:p>
            <a:endParaRPr lang="en-US" sz="2400" dirty="0">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1767CF65-D6CB-011F-2409-D56420E748D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73428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18CDF1-7B30-A416-34CF-FA658A608E72}"/>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7D223BB6-0604-A80D-0257-EBF1D11D245C}"/>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46BE4427-FE94-5B34-8BEF-04EB681113BF}"/>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C79CB4FF-95BD-E635-89E7-9146E9F904FF}"/>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706990C5-2BF7-5739-7805-ADB154A06E4B}"/>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FE012A19-2F54-A7D8-FB26-B92ED2A075E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24C350FD-2371-19D9-C4C1-7F991612240D}"/>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Fomentar la confianza y la comunicación abierta</a:t>
            </a:r>
          </a:p>
          <a:p>
            <a:pPr marL="285750" indent="-285750">
              <a:buFont typeface="Wingdings" panose="05000000000000000000" pitchFamily="2" charset="2"/>
              <a:buChar char="§"/>
            </a:pPr>
            <a:r>
              <a:rPr lang="en-US" sz="2400" dirty="0">
                <a:latin typeface="Coolvetica"/>
                <a:ea typeface="Microsoft YaHei"/>
              </a:rPr>
              <a:t>Evitar la culpa y la crítica</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Educar sin presionar</a:t>
            </a:r>
          </a:p>
          <a:p>
            <a:pPr marL="285750" indent="-285750">
              <a:buFont typeface="Wingdings" panose="05000000000000000000" pitchFamily="2" charset="2"/>
              <a:buChar char="§"/>
            </a:pPr>
            <a:r>
              <a:rPr lang="en-US" sz="2400" dirty="0">
                <a:solidFill>
                  <a:schemeClr val="bg1"/>
                </a:solidFill>
                <a:latin typeface="Coolvetica"/>
                <a:ea typeface="Microsoft YaHei"/>
              </a:rPr>
              <a:t>Fomentar la ayuda profesional</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Implicar a </a:t>
            </a:r>
            <a:r>
              <a:rPr lang="en-US" sz="2400" dirty="0">
                <a:solidFill>
                  <a:schemeClr val="bg1"/>
                </a:solidFill>
                <a:latin typeface="Coolvetica"/>
                <a:ea typeface="Microsoft YaHei"/>
              </a:rPr>
              <a:t>la familia y a las redes de apoyo</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Fomentar una relación sana con la comida y el ejercicio</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Cuestionar </a:t>
            </a:r>
            <a:r>
              <a:rPr lang="en-US" sz="2400" dirty="0">
                <a:solidFill>
                  <a:schemeClr val="bg1"/>
                </a:solidFill>
                <a:latin typeface="Coolvetica"/>
                <a:ea typeface="Microsoft YaHei"/>
              </a:rPr>
              <a:t>las influencias sociales y mediáticas poco realistas</a:t>
            </a:r>
            <a:endParaRPr lang="en-US" sz="2400" b="0" u="none" strike="noStrike" dirty="0">
              <a:solidFill>
                <a:schemeClr val="bg1"/>
              </a:solidFill>
              <a:uFillTx/>
              <a:latin typeface="Coolvetica"/>
            </a:endParaRPr>
          </a:p>
        </p:txBody>
      </p:sp>
      <p:sp>
        <p:nvSpPr>
          <p:cNvPr id="2" name="CuadroTexto 22">
            <a:extLst>
              <a:ext uri="{FF2B5EF4-FFF2-40B4-BE49-F238E27FC236}">
                <a16:creationId xmlns:a16="http://schemas.microsoft.com/office/drawing/2014/main" id="{F3EC79DC-0DB8-1D13-2E31-DA25ECB9E858}"/>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Cómo acercarse a un joven con un trastorno BI</a:t>
            </a:r>
          </a:p>
        </p:txBody>
      </p:sp>
      <p:sp>
        <p:nvSpPr>
          <p:cNvPr id="4" name="CuadroTexto 23">
            <a:extLst>
              <a:ext uri="{FF2B5EF4-FFF2-40B4-BE49-F238E27FC236}">
                <a16:creationId xmlns:a16="http://schemas.microsoft.com/office/drawing/2014/main" id="{2099C0F8-6B7A-6F8B-A41E-2BD8F21B03F6}"/>
              </a:ext>
            </a:extLst>
          </p:cNvPr>
          <p:cNvSpPr txBox="1"/>
          <p:nvPr/>
        </p:nvSpPr>
        <p:spPr>
          <a:xfrm>
            <a:off x="856980" y="2037186"/>
            <a:ext cx="5127360" cy="3506814"/>
          </a:xfrm>
          <a:prstGeom prst="rect">
            <a:avLst/>
          </a:prstGeom>
          <a:noFill/>
          <a:ln w="0">
            <a:noFill/>
          </a:ln>
        </p:spPr>
        <p:txBody>
          <a:bodyPr lIns="90000" tIns="45000" rIns="90000" bIns="45000" anchor="t">
            <a:noAutofit/>
          </a:bodyPr>
          <a:lstStyle/>
          <a:p>
            <a:r>
              <a:rPr kumimoji="0" lang="it-IT" altLang="it-IT" b="0" i="0" u="none" strike="noStrike" cap="none" normalizeH="0" baseline="0" dirty="0" err="1">
                <a:ln>
                  <a:noFill/>
                </a:ln>
                <a:solidFill>
                  <a:schemeClr val="tx1"/>
                </a:solidFill>
                <a:effectLst/>
                <a:latin typeface="Coolvetica"/>
              </a:rPr>
              <a:t>Las críticas refuerzan la vergüenza </a:t>
            </a:r>
            <a:r>
              <a:rPr kumimoji="0" lang="it-IT" altLang="it-IT" b="0" i="0" u="none" strike="noStrike" cap="none" normalizeH="0" baseline="0" dirty="0">
                <a:ln>
                  <a:noFill/>
                </a:ln>
                <a:solidFill>
                  <a:schemeClr val="tx1"/>
                </a:solidFill>
                <a:effectLst/>
                <a:latin typeface="Coolvetica"/>
              </a:rPr>
              <a:t>y la </a:t>
            </a:r>
            <a:r>
              <a:rPr kumimoji="0" lang="it-IT" altLang="it-IT" b="0" i="0" u="none" strike="noStrike" cap="none" normalizeH="0" baseline="0" dirty="0" err="1">
                <a:ln>
                  <a:noFill/>
                </a:ln>
                <a:solidFill>
                  <a:schemeClr val="tx1"/>
                </a:solidFill>
                <a:effectLst/>
                <a:latin typeface="Coolvetica"/>
              </a:rPr>
              <a:t>resistencia </a:t>
            </a:r>
            <a:r>
              <a:rPr kumimoji="0" lang="it-IT" altLang="it-IT" b="0" i="0" u="none" strike="noStrike" cap="none" normalizeH="0" baseline="0" dirty="0">
                <a:ln>
                  <a:noFill/>
                </a:ln>
                <a:solidFill>
                  <a:schemeClr val="tx1"/>
                </a:solidFill>
                <a:effectLst/>
                <a:latin typeface="Coolvetica"/>
              </a:rPr>
              <a:t>a ayudar</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Evitar comentarios </a:t>
            </a:r>
            <a:r>
              <a:rPr kumimoji="0" lang="it-IT" altLang="it-IT" b="0" i="0" u="none" strike="noStrike" cap="none" normalizeH="0" baseline="0" dirty="0">
                <a:ln>
                  <a:noFill/>
                </a:ln>
                <a:solidFill>
                  <a:schemeClr val="tx1"/>
                </a:solidFill>
                <a:effectLst/>
                <a:latin typeface="Coolvetica"/>
              </a:rPr>
              <a:t>negativos </a:t>
            </a:r>
            <a:r>
              <a:rPr kumimoji="0" lang="it-IT" altLang="it-IT" b="0" i="0" u="none" strike="noStrike" cap="none" normalizeH="0" baseline="0" dirty="0" err="1">
                <a:ln>
                  <a:noFill/>
                </a:ln>
                <a:solidFill>
                  <a:schemeClr val="tx1"/>
                </a:solidFill>
                <a:effectLst/>
                <a:latin typeface="Coolvetica"/>
              </a:rPr>
              <a:t>sobre la </a:t>
            </a:r>
            <a:r>
              <a:rPr kumimoji="0" lang="it-IT" altLang="it-IT" b="0" i="0" u="none" strike="noStrike" cap="none" normalizeH="0" baseline="0" dirty="0">
                <a:ln>
                  <a:noFill/>
                </a:ln>
                <a:solidFill>
                  <a:schemeClr val="tx1"/>
                </a:solidFill>
                <a:effectLst/>
                <a:latin typeface="Coolvetica"/>
              </a:rPr>
              <a:t>comida, el </a:t>
            </a:r>
            <a:r>
              <a:rPr kumimoji="0" lang="it-IT" altLang="it-IT" b="0" i="0" u="none" strike="noStrike" cap="none" normalizeH="0" baseline="0" dirty="0" err="1">
                <a:ln>
                  <a:noFill/>
                </a:ln>
                <a:solidFill>
                  <a:schemeClr val="tx1"/>
                </a:solidFill>
                <a:effectLst/>
                <a:latin typeface="Coolvetica"/>
              </a:rPr>
              <a:t>ejercicio </a:t>
            </a:r>
            <a:r>
              <a:rPr kumimoji="0" lang="it-IT" altLang="it-IT" b="0" i="0" u="none" strike="noStrike" cap="none" normalizeH="0" baseline="0" dirty="0">
                <a:ln>
                  <a:noFill/>
                </a:ln>
                <a:solidFill>
                  <a:schemeClr val="tx1"/>
                </a:solidFill>
                <a:effectLst/>
                <a:latin typeface="Coolvetica"/>
              </a:rPr>
              <a:t>o el </a:t>
            </a:r>
            <a:r>
              <a:rPr kumimoji="0" lang="it-IT" altLang="it-IT" b="0" i="0" u="none" strike="noStrike" cap="none" normalizeH="0" baseline="0" dirty="0" err="1">
                <a:ln>
                  <a:noFill/>
                </a:ln>
                <a:solidFill>
                  <a:schemeClr val="tx1"/>
                </a:solidFill>
                <a:effectLst/>
                <a:latin typeface="Coolvetica"/>
              </a:rPr>
              <a:t>aspecto físico.</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Expresar </a:t>
            </a:r>
            <a:r>
              <a:rPr kumimoji="0" lang="it-IT" altLang="it-IT" b="0" i="0" u="none" strike="noStrike" cap="none" normalizeH="0" baseline="0" dirty="0" err="1">
                <a:ln>
                  <a:noFill/>
                </a:ln>
                <a:solidFill>
                  <a:schemeClr val="tx1"/>
                </a:solidFill>
                <a:effectLst/>
                <a:latin typeface="Coolvetica"/>
              </a:rPr>
              <a:t>preocupación mediante un lenguaje de </a:t>
            </a:r>
            <a:r>
              <a:rPr kumimoji="0" lang="it-IT" altLang="it-IT" b="0" i="0" u="none" strike="noStrike" cap="none" normalizeH="0" baseline="0" dirty="0">
                <a:ln>
                  <a:noFill/>
                </a:ln>
                <a:solidFill>
                  <a:schemeClr val="tx1"/>
                </a:solidFill>
                <a:effectLst/>
                <a:latin typeface="Coolvetica"/>
              </a:rPr>
              <a:t>apoyo</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Ejemplos</a:t>
            </a:r>
            <a:r>
              <a:rPr kumimoji="0" lang="it-IT" altLang="it-IT" b="0" i="0" u="none" strike="noStrike" cap="none" normalizeH="0" baseline="0" dirty="0">
                <a:ln>
                  <a:noFill/>
                </a:ln>
                <a:solidFill>
                  <a:schemeClr val="tx1"/>
                </a:solidFill>
                <a:effectLst/>
                <a:latin typeface="Coolvetica"/>
              </a:rPr>
              <a:t>:</a:t>
            </a:r>
          </a:p>
          <a:p>
            <a:pPr marL="0" marR="0" lvl="0" indent="0" algn="l" defTabSz="914400" rtl="0" eaLnBrk="0" fontAlgn="base" latinLnBrk="0" hangingPunct="0">
              <a:lnSpc>
                <a:spcPct val="100000"/>
              </a:lnSpc>
              <a:spcBef>
                <a:spcPct val="0"/>
              </a:spcBef>
              <a:spcAft>
                <a:spcPct val="0"/>
              </a:spcAft>
              <a:buClrTx/>
              <a:buSzTx/>
              <a:tabLst/>
            </a:pPr>
            <a:r>
              <a:rPr kumimoji="0" lang="it-IT" altLang="it-IT" b="0" i="0" u="none" strike="noStrike" cap="none" normalizeH="0" baseline="0" dirty="0" err="1">
                <a:ln>
                  <a:noFill/>
                </a:ln>
                <a:solidFill>
                  <a:schemeClr val="tx1"/>
                </a:solidFill>
                <a:effectLst/>
                <a:latin typeface="Coolvetica"/>
              </a:rPr>
              <a:t>En lugar </a:t>
            </a:r>
            <a:r>
              <a:rPr kumimoji="0" lang="it-IT" altLang="it-IT" b="0" i="0" u="none" strike="noStrike" cap="none" normalizeH="0" baseline="0" dirty="0">
                <a:ln>
                  <a:noFill/>
                </a:ln>
                <a:solidFill>
                  <a:schemeClr val="tx1"/>
                </a:solidFill>
                <a:effectLst/>
                <a:latin typeface="Coolvetica"/>
              </a:rPr>
              <a:t>de </a:t>
            </a:r>
            <a:r>
              <a:rPr kumimoji="0" lang="it-IT" altLang="it-IT" b="0" i="0" u="none" strike="noStrike" cap="none" normalizeH="0" baseline="0" dirty="0" err="1">
                <a:ln>
                  <a:noFill/>
                </a:ln>
                <a:solidFill>
                  <a:schemeClr val="tx1"/>
                </a:solidFill>
                <a:effectLst/>
                <a:latin typeface="Coolvetica"/>
              </a:rPr>
              <a:t>"No deberías matarte de hambre</a:t>
            </a:r>
            <a:r>
              <a:rPr kumimoji="0" lang="it-IT" altLang="it-IT" b="0" i="0" u="none" strike="noStrike" cap="none" normalizeH="0" baseline="0" dirty="0">
                <a:ln>
                  <a:noFill/>
                </a:ln>
                <a:solidFill>
                  <a:schemeClr val="tx1"/>
                </a:solidFill>
                <a:effectLst/>
                <a:latin typeface="Coolvetica"/>
              </a:rPr>
              <a:t>" → "</a:t>
            </a:r>
            <a:r>
              <a:rPr kumimoji="0" lang="it-IT" altLang="it-IT" b="0" i="0" u="none" strike="noStrike" cap="none" normalizeH="0" baseline="0" dirty="0" err="1">
                <a:ln>
                  <a:noFill/>
                </a:ln>
                <a:solidFill>
                  <a:schemeClr val="tx1"/>
                </a:solidFill>
                <a:effectLst/>
                <a:latin typeface="Coolvetica"/>
              </a:rPr>
              <a:t>Me he dado cuenta de que estás estresado por tu </a:t>
            </a:r>
            <a:r>
              <a:rPr kumimoji="0" lang="it-IT" altLang="it-IT" b="0" i="0" u="none" strike="noStrike" cap="none" normalizeH="0" baseline="0" dirty="0">
                <a:ln>
                  <a:noFill/>
                </a:ln>
                <a:solidFill>
                  <a:schemeClr val="tx1"/>
                </a:solidFill>
                <a:effectLst/>
                <a:latin typeface="Coolvetica"/>
              </a:rPr>
              <a:t>cuerpo. </a:t>
            </a:r>
            <a:r>
              <a:rPr kumimoji="0" lang="it-IT" altLang="it-IT" b="0" i="0" u="none" strike="noStrike" cap="none" normalizeH="0" baseline="0" dirty="0" err="1">
                <a:ln>
                  <a:noFill/>
                </a:ln>
                <a:solidFill>
                  <a:schemeClr val="tx1"/>
                </a:solidFill>
                <a:effectLst/>
                <a:latin typeface="Coolvetica"/>
              </a:rPr>
              <a:t>Estoy aquí </a:t>
            </a:r>
            <a:r>
              <a:rPr kumimoji="0" lang="it-IT" altLang="it-IT" b="0" i="0" u="none" strike="noStrike" cap="none" normalizeH="0" baseline="0" dirty="0">
                <a:ln>
                  <a:noFill/>
                </a:ln>
                <a:solidFill>
                  <a:schemeClr val="tx1"/>
                </a:solidFill>
                <a:effectLst/>
                <a:latin typeface="Coolvetica"/>
              </a:rPr>
              <a:t>para </a:t>
            </a:r>
            <a:r>
              <a:rPr kumimoji="0" lang="it-IT" altLang="it-IT" b="0" i="0" u="none" strike="noStrike" cap="none" normalizeH="0" baseline="0" dirty="0" err="1">
                <a:ln>
                  <a:noFill/>
                </a:ln>
                <a:solidFill>
                  <a:schemeClr val="tx1"/>
                </a:solidFill>
                <a:effectLst/>
                <a:latin typeface="Coolvetica"/>
              </a:rPr>
              <a:t>ti</a:t>
            </a:r>
            <a:r>
              <a:rPr kumimoji="0" lang="it-IT" altLang="it-IT" b="0" i="0" u="none" strike="noStrike" cap="none" normalizeH="0" baseline="0" dirty="0">
                <a:ln>
                  <a:noFill/>
                </a:ln>
                <a:solidFill>
                  <a:schemeClr val="tx1"/>
                </a:solidFill>
                <a:effectLst/>
                <a:latin typeface="Coolvetica"/>
              </a:rPr>
              <a:t>".</a:t>
            </a:r>
          </a:p>
          <a:p>
            <a:endParaRPr lang="en-US" sz="2400" dirty="0">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FEE6C504-0212-CBD0-50E8-C6C91357EE6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72368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A2CF58-819E-3D9F-5861-13091F92AAA8}"/>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86153C1F-2B3C-E601-55C6-A24D0F7852C9}"/>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3684EB6-59F5-5D6F-3BB3-125AB6FB685F}"/>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1DA890E2-8402-E8C3-E368-12E0302A1450}"/>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82F5D32F-7F32-7C08-CC7D-205D3A445AF7}"/>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D992E21A-4414-873D-C9D4-EE841505C172}"/>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683ECB0E-EAE7-C30A-7A91-74F7E203419F}"/>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Fomentar la confianza y la comunicación abierta</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Evitar la culpa y la crítica</a:t>
            </a:r>
          </a:p>
          <a:p>
            <a:pPr marL="285750" indent="-285750">
              <a:buFont typeface="Wingdings" panose="05000000000000000000" pitchFamily="2" charset="2"/>
              <a:buChar char="§"/>
            </a:pPr>
            <a:r>
              <a:rPr lang="en-US" sz="2400" b="0" u="none" strike="noStrike" dirty="0">
                <a:uFillTx/>
                <a:latin typeface="Coolvetica"/>
                <a:ea typeface="Microsoft YaHei"/>
              </a:rPr>
              <a:t>Educar sin presionar</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Fomentar la ayuda profesional</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Implicar a </a:t>
            </a:r>
            <a:r>
              <a:rPr lang="en-US" sz="2400" dirty="0">
                <a:solidFill>
                  <a:schemeClr val="bg1">
                    <a:lumMod val="95000"/>
                  </a:schemeClr>
                </a:solidFill>
                <a:latin typeface="Coolvetica"/>
                <a:ea typeface="Microsoft YaHei"/>
              </a:rPr>
              <a:t>la familia y a las redes de apoyo</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Fomentar una relación sana con la comida y el ejercicio</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Cuestionar </a:t>
            </a:r>
            <a:r>
              <a:rPr lang="en-US" sz="2400" dirty="0">
                <a:solidFill>
                  <a:schemeClr val="bg1">
                    <a:lumMod val="95000"/>
                  </a:schemeClr>
                </a:solidFill>
                <a:latin typeface="Coolvetica"/>
                <a:ea typeface="Microsoft YaHei"/>
              </a:rPr>
              <a:t>las influencias sociales y mediáticas poco realistas</a:t>
            </a:r>
            <a:endParaRPr lang="en-US" sz="2400" b="0" u="none" strike="noStrike" dirty="0">
              <a:solidFill>
                <a:schemeClr val="bg1">
                  <a:lumMod val="95000"/>
                </a:schemeClr>
              </a:solidFill>
              <a:uFillTx/>
              <a:latin typeface="Coolvetica"/>
            </a:endParaRPr>
          </a:p>
        </p:txBody>
      </p:sp>
      <p:sp>
        <p:nvSpPr>
          <p:cNvPr id="2" name="CuadroTexto 22">
            <a:extLst>
              <a:ext uri="{FF2B5EF4-FFF2-40B4-BE49-F238E27FC236}">
                <a16:creationId xmlns:a16="http://schemas.microsoft.com/office/drawing/2014/main" id="{4ADC2C8D-F2D5-EFE4-93FA-4AC9B81A25AE}"/>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Cómo acercarse a un joven con un trastorno BI</a:t>
            </a:r>
          </a:p>
        </p:txBody>
      </p:sp>
      <p:sp>
        <p:nvSpPr>
          <p:cNvPr id="4" name="CuadroTexto 23">
            <a:extLst>
              <a:ext uri="{FF2B5EF4-FFF2-40B4-BE49-F238E27FC236}">
                <a16:creationId xmlns:a16="http://schemas.microsoft.com/office/drawing/2014/main" id="{89940BDF-C72C-0FB0-D7F0-20D0FDE88E0A}"/>
              </a:ext>
            </a:extLst>
          </p:cNvPr>
          <p:cNvSpPr txBox="1"/>
          <p:nvPr/>
        </p:nvSpPr>
        <p:spPr>
          <a:xfrm>
            <a:off x="-5877937" y="2482880"/>
            <a:ext cx="5877937" cy="3506814"/>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Proporcionar </a:t>
            </a:r>
            <a:r>
              <a:rPr kumimoji="0" lang="it-IT" altLang="it-IT" b="0" i="0" u="none" strike="noStrike" cap="none" normalizeH="0" baseline="0" dirty="0">
                <a:ln>
                  <a:noFill/>
                </a:ln>
                <a:solidFill>
                  <a:schemeClr val="tx1"/>
                </a:solidFill>
                <a:effectLst/>
                <a:latin typeface="Coolvetica"/>
              </a:rPr>
              <a:t>información precisa y adecuada a la edad</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Evite los datos abrumadores</a:t>
            </a:r>
            <a:r>
              <a:rPr kumimoji="0" lang="it-IT" altLang="it-IT" b="0" i="0" u="none" strike="noStrike" cap="none" normalizeH="0" baseline="0" dirty="0">
                <a:ln>
                  <a:noFill/>
                </a:ln>
                <a:solidFill>
                  <a:schemeClr val="tx1"/>
                </a:solidFill>
                <a:effectLst/>
                <a:latin typeface="Coolvetica"/>
              </a:rPr>
              <a:t>; utilice </a:t>
            </a:r>
            <a:r>
              <a:rPr kumimoji="0" lang="it-IT" altLang="it-IT" b="0" i="0" u="none" strike="noStrike" cap="none" normalizeH="0" baseline="0" dirty="0" err="1">
                <a:ln>
                  <a:noFill/>
                </a:ln>
                <a:solidFill>
                  <a:schemeClr val="tx1"/>
                </a:solidFill>
                <a:effectLst/>
                <a:latin typeface="Coolvetica"/>
              </a:rPr>
              <a:t>ejemplos fáciles de entender</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Discutir la influencia </a:t>
            </a:r>
            <a:r>
              <a:rPr kumimoji="0" lang="it-IT" altLang="it-IT" b="0" i="0" u="none" strike="noStrike" cap="none" normalizeH="0" baseline="0" dirty="0">
                <a:ln>
                  <a:noFill/>
                </a:ln>
                <a:solidFill>
                  <a:schemeClr val="tx1"/>
                </a:solidFill>
                <a:effectLst/>
                <a:latin typeface="Coolvetica"/>
              </a:rPr>
              <a:t>de los medios de comunicación y los estándares corporales </a:t>
            </a:r>
            <a:r>
              <a:rPr kumimoji="0" lang="it-IT" altLang="it-IT" b="0" i="0" u="none" strike="noStrike" cap="none" normalizeH="0" baseline="0" dirty="0" err="1">
                <a:ln>
                  <a:noFill/>
                </a:ln>
                <a:solidFill>
                  <a:schemeClr val="tx1"/>
                </a:solidFill>
                <a:effectLst/>
                <a:latin typeface="Coolvetica"/>
              </a:rPr>
              <a:t>poco realistas.</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Involucrar a través de métodos </a:t>
            </a:r>
            <a:r>
              <a:rPr kumimoji="0" lang="it-IT" altLang="it-IT" b="0" i="0" u="none" strike="noStrike" cap="none" normalizeH="0" baseline="0" dirty="0">
                <a:ln>
                  <a:noFill/>
                </a:ln>
                <a:solidFill>
                  <a:schemeClr val="tx1"/>
                </a:solidFill>
                <a:effectLst/>
                <a:latin typeface="Coolvetica"/>
              </a:rPr>
              <a:t>interactivos (</a:t>
            </a:r>
            <a:r>
              <a:rPr kumimoji="0" lang="it-IT" altLang="it-IT" b="0" i="0" u="none" strike="noStrike" cap="none" normalizeH="0" baseline="0" dirty="0" err="1">
                <a:ln>
                  <a:noFill/>
                </a:ln>
                <a:solidFill>
                  <a:schemeClr val="tx1"/>
                </a:solidFill>
                <a:effectLst/>
                <a:latin typeface="Coolvetica"/>
              </a:rPr>
              <a:t>vídeos</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debates</a:t>
            </a:r>
            <a:r>
              <a:rPr kumimoji="0" lang="it-IT" altLang="it-IT" b="0" i="0" u="none" strike="noStrike" cap="none" normalizeH="0" baseline="0" dirty="0">
                <a:ln>
                  <a:noFill/>
                </a:ln>
                <a:solidFill>
                  <a:schemeClr val="tx1"/>
                </a:solidFill>
                <a:effectLst/>
                <a:latin typeface="Coolvetica"/>
              </a:rPr>
              <a:t>, modelos de conducta)</a:t>
            </a:r>
          </a:p>
          <a:p>
            <a:pPr marL="342900" indent="-342900">
              <a:buFont typeface="Courier New" panose="02070309020205020404" pitchFamily="49" charset="0"/>
              <a:buChar char="o"/>
            </a:pPr>
            <a:endParaRPr lang="en-US" sz="2400" dirty="0">
              <a:latin typeface="Coolvetica"/>
              <a:ea typeface="Microsoft YaHei"/>
            </a:endParaRPr>
          </a:p>
          <a:p>
            <a:endParaRPr lang="en-US" sz="2400" b="0" u="none" strike="noStrike" dirty="0">
              <a:uFillTx/>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E0F4F126-3985-E2C7-7B42-57F52B362B6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93784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254756-D8D6-8D6F-36C2-78116F34CBF9}"/>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A090D74C-96B3-CFD5-F694-6378814F0308}"/>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90A6404E-38A8-A3D5-8C6A-5390233F279A}"/>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A7A59013-5375-5F40-52E7-66C97BCC4D0A}"/>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D449D5DD-807D-EC2A-23C4-BE9A76AC5C5D}"/>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4EC24458-E4B8-BF56-E80D-1A0CC0DE1BA6}"/>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9D0EB265-DB6D-4C32-02F9-B029CFAB8BD0}"/>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Fomentar la confianza y la comunicación abierta</a:t>
            </a:r>
          </a:p>
          <a:p>
            <a:pPr marL="285750" indent="-285750">
              <a:buFont typeface="Wingdings" panose="05000000000000000000" pitchFamily="2" charset="2"/>
              <a:buChar char="§"/>
            </a:pPr>
            <a:r>
              <a:rPr lang="en-US" sz="2400" dirty="0">
                <a:solidFill>
                  <a:schemeClr val="bg1"/>
                </a:solidFill>
                <a:latin typeface="Coolvetica"/>
                <a:ea typeface="Microsoft YaHei"/>
              </a:rPr>
              <a:t>Evitar la culpa y la crítica</a:t>
            </a:r>
          </a:p>
          <a:p>
            <a:pPr marL="285750" indent="-285750">
              <a:buFont typeface="Wingdings" panose="05000000000000000000" pitchFamily="2" charset="2"/>
              <a:buChar char="§"/>
            </a:pPr>
            <a:r>
              <a:rPr lang="en-US" sz="2400" b="0" u="none" strike="noStrike" dirty="0">
                <a:uFillTx/>
                <a:latin typeface="Coolvetica"/>
                <a:ea typeface="Microsoft YaHei"/>
              </a:rPr>
              <a:t>Educar sin presionar</a:t>
            </a:r>
          </a:p>
          <a:p>
            <a:pPr marL="285750" indent="-285750">
              <a:buFont typeface="Wingdings" panose="05000000000000000000" pitchFamily="2" charset="2"/>
              <a:buChar char="§"/>
            </a:pPr>
            <a:r>
              <a:rPr lang="en-US" sz="2400" dirty="0">
                <a:solidFill>
                  <a:schemeClr val="bg1"/>
                </a:solidFill>
                <a:latin typeface="Coolvetica"/>
                <a:ea typeface="Microsoft YaHei"/>
              </a:rPr>
              <a:t>Fomentar la ayuda profesional</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Implicar a </a:t>
            </a:r>
            <a:r>
              <a:rPr lang="en-US" sz="2400" dirty="0">
                <a:solidFill>
                  <a:schemeClr val="bg1"/>
                </a:solidFill>
                <a:latin typeface="Coolvetica"/>
                <a:ea typeface="Microsoft YaHei"/>
              </a:rPr>
              <a:t>la familia y a las redes de apoyo</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Fomentar una relación sana con la comida y el ejercicio</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Cuestionar </a:t>
            </a:r>
            <a:r>
              <a:rPr lang="en-US" sz="2400" dirty="0">
                <a:solidFill>
                  <a:schemeClr val="bg1"/>
                </a:solidFill>
                <a:latin typeface="Coolvetica"/>
                <a:ea typeface="Microsoft YaHei"/>
              </a:rPr>
              <a:t>las influencias sociales y mediáticas poco realistas</a:t>
            </a:r>
            <a:endParaRPr lang="en-US" sz="2400" b="0" u="none" strike="noStrike" dirty="0">
              <a:solidFill>
                <a:schemeClr val="bg1"/>
              </a:solidFill>
              <a:uFillTx/>
              <a:latin typeface="Coolvetica"/>
            </a:endParaRPr>
          </a:p>
        </p:txBody>
      </p:sp>
      <p:sp>
        <p:nvSpPr>
          <p:cNvPr id="2" name="CuadroTexto 22">
            <a:extLst>
              <a:ext uri="{FF2B5EF4-FFF2-40B4-BE49-F238E27FC236}">
                <a16:creationId xmlns:a16="http://schemas.microsoft.com/office/drawing/2014/main" id="{43B968D0-1AFA-B832-B8B1-4452A9AEFF0D}"/>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Cómo acercarse a un joven con un trastorno BI</a:t>
            </a:r>
          </a:p>
        </p:txBody>
      </p:sp>
      <p:sp>
        <p:nvSpPr>
          <p:cNvPr id="4" name="CuadroTexto 23">
            <a:extLst>
              <a:ext uri="{FF2B5EF4-FFF2-40B4-BE49-F238E27FC236}">
                <a16:creationId xmlns:a16="http://schemas.microsoft.com/office/drawing/2014/main" id="{FAEE37DE-B6D8-F3AE-0F97-85E1BB6B3700}"/>
              </a:ext>
            </a:extLst>
          </p:cNvPr>
          <p:cNvSpPr txBox="1"/>
          <p:nvPr/>
        </p:nvSpPr>
        <p:spPr>
          <a:xfrm>
            <a:off x="852340" y="2405446"/>
            <a:ext cx="5877937" cy="3506814"/>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Proporcionar </a:t>
            </a:r>
            <a:r>
              <a:rPr kumimoji="0" lang="it-IT" altLang="it-IT" b="0" i="0" u="none" strike="noStrike" cap="none" normalizeH="0" baseline="0" dirty="0">
                <a:ln>
                  <a:noFill/>
                </a:ln>
                <a:solidFill>
                  <a:schemeClr val="tx1"/>
                </a:solidFill>
                <a:effectLst/>
                <a:latin typeface="Coolvetica"/>
              </a:rPr>
              <a:t>información precisa y adecuada a la edad</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Evite los datos abrumadores</a:t>
            </a:r>
            <a:r>
              <a:rPr kumimoji="0" lang="it-IT" altLang="it-IT" b="0" i="0" u="none" strike="noStrike" cap="none" normalizeH="0" baseline="0" dirty="0">
                <a:ln>
                  <a:noFill/>
                </a:ln>
                <a:solidFill>
                  <a:schemeClr val="tx1"/>
                </a:solidFill>
                <a:effectLst/>
                <a:latin typeface="Coolvetica"/>
              </a:rPr>
              <a:t>; utilice </a:t>
            </a:r>
            <a:r>
              <a:rPr kumimoji="0" lang="it-IT" altLang="it-IT" b="0" i="0" u="none" strike="noStrike" cap="none" normalizeH="0" baseline="0" dirty="0" err="1">
                <a:ln>
                  <a:noFill/>
                </a:ln>
                <a:solidFill>
                  <a:schemeClr val="tx1"/>
                </a:solidFill>
                <a:effectLst/>
                <a:latin typeface="Coolvetica"/>
              </a:rPr>
              <a:t>ejemplos que se puedan contar</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Discutir la influencia </a:t>
            </a:r>
            <a:r>
              <a:rPr kumimoji="0" lang="it-IT" altLang="it-IT" b="0" i="0" u="none" strike="noStrike" cap="none" normalizeH="0" baseline="0" dirty="0">
                <a:ln>
                  <a:noFill/>
                </a:ln>
                <a:solidFill>
                  <a:schemeClr val="tx1"/>
                </a:solidFill>
                <a:effectLst/>
                <a:latin typeface="Coolvetica"/>
              </a:rPr>
              <a:t>de los medios de comunicación y los estándares corporales </a:t>
            </a:r>
            <a:r>
              <a:rPr kumimoji="0" lang="it-IT" altLang="it-IT" b="0" i="0" u="none" strike="noStrike" cap="none" normalizeH="0" baseline="0" dirty="0" err="1">
                <a:ln>
                  <a:noFill/>
                </a:ln>
                <a:solidFill>
                  <a:schemeClr val="tx1"/>
                </a:solidFill>
                <a:effectLst/>
                <a:latin typeface="Coolvetica"/>
              </a:rPr>
              <a:t>poco realistas.</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Involucrar a través de métodos </a:t>
            </a:r>
            <a:r>
              <a:rPr kumimoji="0" lang="it-IT" altLang="it-IT" b="0" i="0" u="none" strike="noStrike" cap="none" normalizeH="0" baseline="0" dirty="0">
                <a:ln>
                  <a:noFill/>
                </a:ln>
                <a:solidFill>
                  <a:schemeClr val="tx1"/>
                </a:solidFill>
                <a:effectLst/>
                <a:latin typeface="Coolvetica"/>
              </a:rPr>
              <a:t>interactivos (</a:t>
            </a:r>
            <a:r>
              <a:rPr kumimoji="0" lang="it-IT" altLang="it-IT" b="0" i="0" u="none" strike="noStrike" cap="none" normalizeH="0" baseline="0" dirty="0" err="1">
                <a:ln>
                  <a:noFill/>
                </a:ln>
                <a:solidFill>
                  <a:schemeClr val="tx1"/>
                </a:solidFill>
                <a:effectLst/>
                <a:latin typeface="Coolvetica"/>
              </a:rPr>
              <a:t>vídeos</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debates</a:t>
            </a:r>
            <a:r>
              <a:rPr kumimoji="0" lang="it-IT" altLang="it-IT" b="0" i="0" u="none" strike="noStrike" cap="none" normalizeH="0" baseline="0" dirty="0">
                <a:ln>
                  <a:noFill/>
                </a:ln>
                <a:solidFill>
                  <a:schemeClr val="tx1"/>
                </a:solidFill>
                <a:effectLst/>
                <a:latin typeface="Coolvetica"/>
              </a:rPr>
              <a:t>, modelos de conducta)</a:t>
            </a:r>
          </a:p>
          <a:p>
            <a:pPr marL="342900" indent="-342900">
              <a:buFont typeface="Courier New" panose="02070309020205020404" pitchFamily="49" charset="0"/>
              <a:buChar char="o"/>
            </a:pPr>
            <a:endParaRPr lang="en-US" sz="2400" dirty="0">
              <a:latin typeface="Coolvetica"/>
              <a:ea typeface="Microsoft YaHei"/>
            </a:endParaRPr>
          </a:p>
          <a:p>
            <a:endParaRPr lang="en-US" sz="2400" b="0" u="none" strike="noStrike" dirty="0">
              <a:uFillTx/>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4D4788E8-55A9-227E-30F2-ABE9EABABC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16647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2D3A5-D69A-18F1-9817-8AE0B808997B}"/>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15358899-683E-C86C-B11F-8AC7DC7C13F5}"/>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00B9A18D-A310-5EED-C63D-8AEE780F5CEC}"/>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8942D663-F574-6394-18F3-1D411C4C3B42}"/>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38A26C74-AEAF-12C0-4679-999CFC1B548C}"/>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AF7C050F-F6FE-C477-42BB-66F7EEDFCBC9}"/>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B1C81D83-2342-FD5C-2039-D8F13D826765}"/>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Fomentar la confianza y la comunicación abierta</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Evitar la culpa y la crítica</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Educar sin presionar</a:t>
            </a:r>
          </a:p>
          <a:p>
            <a:pPr marL="285750" indent="-285750">
              <a:buFont typeface="Wingdings" panose="05000000000000000000" pitchFamily="2" charset="2"/>
              <a:buChar char="§"/>
            </a:pPr>
            <a:r>
              <a:rPr lang="en-US" sz="2400" dirty="0">
                <a:latin typeface="Coolvetica"/>
                <a:ea typeface="Microsoft YaHei"/>
              </a:rPr>
              <a:t>Fomentar la ayuda profesional</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Implicar a </a:t>
            </a:r>
            <a:r>
              <a:rPr lang="en-US" sz="2400" dirty="0">
                <a:solidFill>
                  <a:schemeClr val="bg1">
                    <a:lumMod val="95000"/>
                  </a:schemeClr>
                </a:solidFill>
                <a:latin typeface="Coolvetica"/>
                <a:ea typeface="Microsoft YaHei"/>
              </a:rPr>
              <a:t>la familia y a las redes de apoyo</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Fomentar una relación sana con la comida y el ejercicio</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Cuestionar </a:t>
            </a:r>
            <a:r>
              <a:rPr lang="en-US" sz="2400" dirty="0">
                <a:solidFill>
                  <a:schemeClr val="bg1">
                    <a:lumMod val="95000"/>
                  </a:schemeClr>
                </a:solidFill>
                <a:latin typeface="Coolvetica"/>
                <a:ea typeface="Microsoft YaHei"/>
              </a:rPr>
              <a:t>las influencias sociales y mediáticas poco realistas</a:t>
            </a:r>
            <a:endParaRPr lang="en-US" sz="2400" b="0" u="none" strike="noStrike" dirty="0">
              <a:solidFill>
                <a:schemeClr val="bg1">
                  <a:lumMod val="95000"/>
                </a:schemeClr>
              </a:solidFill>
              <a:uFillTx/>
              <a:latin typeface="Coolvetica"/>
            </a:endParaRPr>
          </a:p>
        </p:txBody>
      </p:sp>
      <p:sp>
        <p:nvSpPr>
          <p:cNvPr id="2" name="CuadroTexto 22">
            <a:extLst>
              <a:ext uri="{FF2B5EF4-FFF2-40B4-BE49-F238E27FC236}">
                <a16:creationId xmlns:a16="http://schemas.microsoft.com/office/drawing/2014/main" id="{5C0E67AD-3D28-CD5B-F397-0CD8158C6E19}"/>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Cómo acercarse a un joven con un trastorno BI</a:t>
            </a:r>
          </a:p>
        </p:txBody>
      </p:sp>
      <p:sp>
        <p:nvSpPr>
          <p:cNvPr id="4" name="CuadroTexto 23">
            <a:extLst>
              <a:ext uri="{FF2B5EF4-FFF2-40B4-BE49-F238E27FC236}">
                <a16:creationId xmlns:a16="http://schemas.microsoft.com/office/drawing/2014/main" id="{CBEA9B9F-EA04-7A7E-F9FD-1DD91D38EC32}"/>
              </a:ext>
            </a:extLst>
          </p:cNvPr>
          <p:cNvSpPr txBox="1"/>
          <p:nvPr/>
        </p:nvSpPr>
        <p:spPr>
          <a:xfrm>
            <a:off x="10888219" y="2996288"/>
            <a:ext cx="7682863" cy="1575712"/>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La terapia </a:t>
            </a:r>
            <a:r>
              <a:rPr kumimoji="0" lang="it-IT" altLang="it-IT" b="0" i="0" u="none" strike="noStrike" cap="none" normalizeH="0" baseline="0" dirty="0" err="1">
                <a:ln>
                  <a:noFill/>
                </a:ln>
                <a:solidFill>
                  <a:schemeClr val="tx1"/>
                </a:solidFill>
                <a:effectLst/>
                <a:latin typeface="Coolvetica"/>
              </a:rPr>
              <a:t>como </a:t>
            </a:r>
            <a:r>
              <a:rPr kumimoji="0" lang="it-IT" altLang="it-IT" b="0" i="0" u="none" strike="noStrike" cap="none" normalizeH="0" baseline="0" dirty="0">
                <a:ln>
                  <a:noFill/>
                </a:ln>
                <a:solidFill>
                  <a:schemeClr val="tx1"/>
                </a:solidFill>
                <a:effectLst/>
                <a:latin typeface="Coolvetica"/>
              </a:rPr>
              <a:t>autocuidado, </a:t>
            </a:r>
            <a:r>
              <a:rPr kumimoji="0" lang="it-IT" altLang="it-IT" b="0" i="0" u="none" strike="noStrike" cap="none" normalizeH="0" baseline="0" dirty="0" err="1">
                <a:ln>
                  <a:noFill/>
                </a:ln>
                <a:solidFill>
                  <a:schemeClr val="tx1"/>
                </a:solidFill>
                <a:effectLst/>
                <a:latin typeface="Coolvetica"/>
              </a:rPr>
              <a:t>no como castigo</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Terapia cognitivo-conductual (TCC), Terapia </a:t>
            </a:r>
            <a:r>
              <a:rPr kumimoji="0" lang="it-IT" altLang="it-IT" b="0" i="0" u="none" strike="noStrike" cap="none" normalizeH="0" baseline="0" dirty="0" err="1">
                <a:ln>
                  <a:noFill/>
                </a:ln>
                <a:solidFill>
                  <a:schemeClr val="tx1"/>
                </a:solidFill>
                <a:effectLst/>
                <a:latin typeface="Coolvetica"/>
              </a:rPr>
              <a:t>de aceptación </a:t>
            </a:r>
            <a:r>
              <a:rPr kumimoji="0" lang="it-IT" altLang="it-IT" b="0" i="0" u="none" strike="noStrike" cap="none" normalizeH="0" baseline="0" dirty="0">
                <a:ln>
                  <a:noFill/>
                </a:ln>
                <a:solidFill>
                  <a:schemeClr val="tx1"/>
                </a:solidFill>
                <a:effectLst/>
                <a:latin typeface="Coolvetica"/>
              </a:rPr>
              <a:t>y compromiso (ACT), Terapia de </a:t>
            </a:r>
            <a:r>
              <a:rPr kumimoji="0" lang="it-IT" altLang="it-IT" b="0" i="0" u="none" strike="noStrike" cap="none" normalizeH="0" baseline="0" dirty="0" err="1">
                <a:ln>
                  <a:noFill/>
                </a:ln>
                <a:solidFill>
                  <a:schemeClr val="tx1"/>
                </a:solidFill>
                <a:effectLst/>
                <a:latin typeface="Coolvetica"/>
              </a:rPr>
              <a:t>base</a:t>
            </a:r>
            <a:r>
              <a:rPr kumimoji="0" lang="it-IT" altLang="it-IT" b="0" i="0" u="none" strike="noStrike" cap="none" normalizeH="0" baseline="0" dirty="0">
                <a:ln>
                  <a:noFill/>
                </a:ln>
                <a:solidFill>
                  <a:schemeClr val="tx1"/>
                </a:solidFill>
                <a:effectLst/>
                <a:latin typeface="Coolvetica"/>
              </a:rPr>
              <a:t> familiar (FBT)</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Seguimiento </a:t>
            </a:r>
            <a:r>
              <a:rPr kumimoji="0" lang="it-IT" altLang="it-IT" b="0" i="0" u="none" strike="noStrike" cap="none" normalizeH="0" baseline="0" dirty="0" err="1">
                <a:ln>
                  <a:noFill/>
                </a:ln>
                <a:solidFill>
                  <a:schemeClr val="tx1"/>
                </a:solidFill>
                <a:effectLst/>
                <a:latin typeface="Coolvetica"/>
              </a:rPr>
              <a:t>médico </a:t>
            </a:r>
            <a:r>
              <a:rPr kumimoji="0" lang="it-IT" altLang="it-IT" b="0" i="0" u="none" strike="noStrike" cap="none" normalizeH="0" baseline="0" dirty="0">
                <a:ln>
                  <a:noFill/>
                </a:ln>
                <a:solidFill>
                  <a:schemeClr val="tx1"/>
                </a:solidFill>
                <a:effectLst/>
                <a:latin typeface="Coolvetica"/>
              </a:rPr>
              <a:t>y asesoramiento </a:t>
            </a:r>
            <a:r>
              <a:rPr kumimoji="0" lang="it-IT" altLang="it-IT" b="0" i="0" u="none" strike="noStrike" cap="none" normalizeH="0" baseline="0" dirty="0" err="1">
                <a:ln>
                  <a:noFill/>
                </a:ln>
                <a:solidFill>
                  <a:schemeClr val="tx1"/>
                </a:solidFill>
                <a:effectLst/>
                <a:latin typeface="Coolvetica"/>
              </a:rPr>
              <a:t>nutricional</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Ofrecer opciones </a:t>
            </a:r>
            <a:r>
              <a:rPr kumimoji="0" lang="it-IT" altLang="it-IT" b="0" i="0" u="none" strike="noStrike" cap="none" normalizeH="0" baseline="0" dirty="0">
                <a:ln>
                  <a:noFill/>
                </a:ln>
                <a:solidFill>
                  <a:schemeClr val="tx1"/>
                </a:solidFill>
                <a:effectLst/>
                <a:latin typeface="Coolvetica"/>
              </a:rPr>
              <a:t>asistenciales para </a:t>
            </a:r>
            <a:r>
              <a:rPr kumimoji="0" lang="it-IT" altLang="it-IT" b="0" i="0" u="none" strike="noStrike" cap="none" normalizeH="0" baseline="0" dirty="0" err="1">
                <a:ln>
                  <a:noFill/>
                </a:ln>
                <a:solidFill>
                  <a:schemeClr val="tx1"/>
                </a:solidFill>
                <a:effectLst/>
                <a:latin typeface="Coolvetica"/>
              </a:rPr>
              <a:t>aumentar la disposición</a:t>
            </a:r>
            <a:endParaRPr kumimoji="0" lang="it-IT" altLang="it-IT" b="0" i="0" u="none" strike="noStrike" cap="none" normalizeH="0" baseline="0" dirty="0">
              <a:ln>
                <a:noFill/>
              </a:ln>
              <a:solidFill>
                <a:schemeClr val="tx1"/>
              </a:solidFill>
              <a:effectLst/>
              <a:latin typeface="Coolvetica"/>
            </a:endParaRPr>
          </a:p>
          <a:p>
            <a:endParaRPr lang="en-US" sz="2400" dirty="0">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CC59F19E-1D2E-5A19-78CD-7A6FCFA8455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2983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1B2463-B489-870A-7395-226581890EE2}"/>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4FA7E97E-DF6E-3B74-6806-1B6D57F40E97}"/>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957827BD-A562-E284-A8CA-5B9983524333}"/>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A6B5B39D-4B45-EA93-A7CF-E9A2F2C12C17}"/>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CD1E502-0EB0-B105-E6B0-D272FB0090D1}"/>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421DA51A-1EC3-CC6B-A08B-7B468FEC536C}"/>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E10CD486-D547-E4D4-CA4C-8D72E9E92582}"/>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Fomentar la confianza y la comunicación abierta</a:t>
            </a:r>
          </a:p>
          <a:p>
            <a:pPr marL="285750" indent="-285750">
              <a:buFont typeface="Wingdings" panose="05000000000000000000" pitchFamily="2" charset="2"/>
              <a:buChar char="§"/>
            </a:pPr>
            <a:r>
              <a:rPr lang="en-US" sz="2400" dirty="0">
                <a:solidFill>
                  <a:schemeClr val="bg1"/>
                </a:solidFill>
                <a:latin typeface="Coolvetica"/>
                <a:ea typeface="Microsoft YaHei"/>
              </a:rPr>
              <a:t>Evitar la culpa y la crítica</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Educar sin presionar</a:t>
            </a:r>
          </a:p>
          <a:p>
            <a:pPr marL="285750" indent="-285750">
              <a:buFont typeface="Wingdings" panose="05000000000000000000" pitchFamily="2" charset="2"/>
              <a:buChar char="§"/>
            </a:pPr>
            <a:r>
              <a:rPr lang="en-US" sz="2400" dirty="0">
                <a:latin typeface="Coolvetica"/>
                <a:ea typeface="Microsoft YaHei"/>
              </a:rPr>
              <a:t>Fomentar la ayuda profesional</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Implicar a </a:t>
            </a:r>
            <a:r>
              <a:rPr lang="en-US" sz="2400" dirty="0">
                <a:solidFill>
                  <a:schemeClr val="bg1"/>
                </a:solidFill>
                <a:latin typeface="Coolvetica"/>
                <a:ea typeface="Microsoft YaHei"/>
              </a:rPr>
              <a:t>la familia y a las redes de apoyo</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Fomentar una relación sana con la comida y el ejercicio</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Cuestionar </a:t>
            </a:r>
            <a:r>
              <a:rPr lang="en-US" sz="2400" dirty="0">
                <a:solidFill>
                  <a:schemeClr val="bg1"/>
                </a:solidFill>
                <a:latin typeface="Coolvetica"/>
                <a:ea typeface="Microsoft YaHei"/>
              </a:rPr>
              <a:t>las influencias sociales y mediáticas poco realistas</a:t>
            </a:r>
            <a:endParaRPr lang="en-US" sz="2400" b="0" u="none" strike="noStrike" dirty="0">
              <a:solidFill>
                <a:schemeClr val="bg1"/>
              </a:solidFill>
              <a:uFillTx/>
              <a:latin typeface="Coolvetica"/>
            </a:endParaRPr>
          </a:p>
        </p:txBody>
      </p:sp>
      <p:sp>
        <p:nvSpPr>
          <p:cNvPr id="2" name="CuadroTexto 22">
            <a:extLst>
              <a:ext uri="{FF2B5EF4-FFF2-40B4-BE49-F238E27FC236}">
                <a16:creationId xmlns:a16="http://schemas.microsoft.com/office/drawing/2014/main" id="{F382C5BA-C9DE-4B41-544A-303FD8CDB9E2}"/>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Cómo acercarse a un joven con un trastorno BI</a:t>
            </a:r>
          </a:p>
        </p:txBody>
      </p:sp>
      <p:sp>
        <p:nvSpPr>
          <p:cNvPr id="4" name="CuadroTexto 23">
            <a:extLst>
              <a:ext uri="{FF2B5EF4-FFF2-40B4-BE49-F238E27FC236}">
                <a16:creationId xmlns:a16="http://schemas.microsoft.com/office/drawing/2014/main" id="{4298D58E-8D3A-1C7D-733A-FE31414BF465}"/>
              </a:ext>
            </a:extLst>
          </p:cNvPr>
          <p:cNvSpPr txBox="1"/>
          <p:nvPr/>
        </p:nvSpPr>
        <p:spPr>
          <a:xfrm>
            <a:off x="856980" y="2731048"/>
            <a:ext cx="7682863" cy="1575712"/>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La terapia </a:t>
            </a:r>
            <a:r>
              <a:rPr kumimoji="0" lang="it-IT" altLang="it-IT" b="0" i="0" u="none" strike="noStrike" cap="none" normalizeH="0" baseline="0" dirty="0" err="1">
                <a:ln>
                  <a:noFill/>
                </a:ln>
                <a:solidFill>
                  <a:schemeClr val="tx1"/>
                </a:solidFill>
                <a:effectLst/>
                <a:latin typeface="Coolvetica"/>
              </a:rPr>
              <a:t>como </a:t>
            </a:r>
            <a:r>
              <a:rPr kumimoji="0" lang="it-IT" altLang="it-IT" b="0" i="0" u="none" strike="noStrike" cap="none" normalizeH="0" baseline="0" dirty="0">
                <a:ln>
                  <a:noFill/>
                </a:ln>
                <a:solidFill>
                  <a:schemeClr val="tx1"/>
                </a:solidFill>
                <a:effectLst/>
                <a:latin typeface="Coolvetica"/>
              </a:rPr>
              <a:t>autocuidado, </a:t>
            </a:r>
            <a:r>
              <a:rPr kumimoji="0" lang="it-IT" altLang="it-IT" b="0" i="0" u="none" strike="noStrike" cap="none" normalizeH="0" baseline="0" dirty="0" err="1">
                <a:ln>
                  <a:noFill/>
                </a:ln>
                <a:solidFill>
                  <a:schemeClr val="tx1"/>
                </a:solidFill>
                <a:effectLst/>
                <a:latin typeface="Coolvetica"/>
              </a:rPr>
              <a:t>no como castigo</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Terapia cognitivo-conductual (TCC), Terapia </a:t>
            </a:r>
            <a:r>
              <a:rPr kumimoji="0" lang="it-IT" altLang="it-IT" b="0" i="0" u="none" strike="noStrike" cap="none" normalizeH="0" baseline="0" dirty="0" err="1">
                <a:ln>
                  <a:noFill/>
                </a:ln>
                <a:solidFill>
                  <a:schemeClr val="tx1"/>
                </a:solidFill>
                <a:effectLst/>
                <a:latin typeface="Coolvetica"/>
              </a:rPr>
              <a:t>de aceptación </a:t>
            </a:r>
            <a:r>
              <a:rPr kumimoji="0" lang="it-IT" altLang="it-IT" b="0" i="0" u="none" strike="noStrike" cap="none" normalizeH="0" baseline="0" dirty="0">
                <a:ln>
                  <a:noFill/>
                </a:ln>
                <a:solidFill>
                  <a:schemeClr val="tx1"/>
                </a:solidFill>
                <a:effectLst/>
                <a:latin typeface="Coolvetica"/>
              </a:rPr>
              <a:t>y compromiso (ACT), Terapia de </a:t>
            </a:r>
            <a:r>
              <a:rPr kumimoji="0" lang="it-IT" altLang="it-IT" b="0" i="0" u="none" strike="noStrike" cap="none" normalizeH="0" baseline="0" dirty="0" err="1">
                <a:ln>
                  <a:noFill/>
                </a:ln>
                <a:solidFill>
                  <a:schemeClr val="tx1"/>
                </a:solidFill>
                <a:effectLst/>
                <a:latin typeface="Coolvetica"/>
              </a:rPr>
              <a:t>base</a:t>
            </a:r>
            <a:r>
              <a:rPr kumimoji="0" lang="it-IT" altLang="it-IT" b="0" i="0" u="none" strike="noStrike" cap="none" normalizeH="0" baseline="0" dirty="0">
                <a:ln>
                  <a:noFill/>
                </a:ln>
                <a:solidFill>
                  <a:schemeClr val="tx1"/>
                </a:solidFill>
                <a:effectLst/>
                <a:latin typeface="Coolvetica"/>
              </a:rPr>
              <a:t> familiar (FBT)</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Seguimiento </a:t>
            </a:r>
            <a:r>
              <a:rPr kumimoji="0" lang="it-IT" altLang="it-IT" b="0" i="0" u="none" strike="noStrike" cap="none" normalizeH="0" baseline="0" dirty="0" err="1">
                <a:ln>
                  <a:noFill/>
                </a:ln>
                <a:solidFill>
                  <a:schemeClr val="tx1"/>
                </a:solidFill>
                <a:effectLst/>
                <a:latin typeface="Coolvetica"/>
              </a:rPr>
              <a:t>médico </a:t>
            </a:r>
            <a:r>
              <a:rPr kumimoji="0" lang="it-IT" altLang="it-IT" b="0" i="0" u="none" strike="noStrike" cap="none" normalizeH="0" baseline="0" dirty="0">
                <a:ln>
                  <a:noFill/>
                </a:ln>
                <a:solidFill>
                  <a:schemeClr val="tx1"/>
                </a:solidFill>
                <a:effectLst/>
                <a:latin typeface="Coolvetica"/>
              </a:rPr>
              <a:t>y asesoramiento </a:t>
            </a:r>
            <a:r>
              <a:rPr kumimoji="0" lang="it-IT" altLang="it-IT" b="0" i="0" u="none" strike="noStrike" cap="none" normalizeH="0" baseline="0" dirty="0" err="1">
                <a:ln>
                  <a:noFill/>
                </a:ln>
                <a:solidFill>
                  <a:schemeClr val="tx1"/>
                </a:solidFill>
                <a:effectLst/>
                <a:latin typeface="Coolvetica"/>
              </a:rPr>
              <a:t>nutricional</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Ofrecer opciones </a:t>
            </a:r>
            <a:r>
              <a:rPr kumimoji="0" lang="it-IT" altLang="it-IT" b="0" i="0" u="none" strike="noStrike" cap="none" normalizeH="0" baseline="0" dirty="0">
                <a:ln>
                  <a:noFill/>
                </a:ln>
                <a:solidFill>
                  <a:schemeClr val="tx1"/>
                </a:solidFill>
                <a:effectLst/>
                <a:latin typeface="Coolvetica"/>
              </a:rPr>
              <a:t>asistenciales para </a:t>
            </a:r>
            <a:r>
              <a:rPr kumimoji="0" lang="it-IT" altLang="it-IT" b="0" i="0" u="none" strike="noStrike" cap="none" normalizeH="0" baseline="0" dirty="0" err="1">
                <a:ln>
                  <a:noFill/>
                </a:ln>
                <a:solidFill>
                  <a:schemeClr val="tx1"/>
                </a:solidFill>
                <a:effectLst/>
                <a:latin typeface="Coolvetica"/>
              </a:rPr>
              <a:t>aumentar la predisposición</a:t>
            </a:r>
            <a:endParaRPr kumimoji="0" lang="it-IT" altLang="it-IT" b="0" i="0" u="none" strike="noStrike" cap="none" normalizeH="0" baseline="0" dirty="0">
              <a:ln>
                <a:noFill/>
              </a:ln>
              <a:solidFill>
                <a:schemeClr val="tx1"/>
              </a:solidFill>
              <a:effectLst/>
              <a:latin typeface="Coolvetica"/>
            </a:endParaRPr>
          </a:p>
          <a:p>
            <a:endParaRPr lang="en-US" sz="2400" dirty="0">
              <a:latin typeface="Coolvetica"/>
              <a:ea typeface="Microsoft YaHei"/>
            </a:endParaRPr>
          </a:p>
        </p:txBody>
      </p:sp>
      <p:pic>
        <p:nvPicPr>
          <p:cNvPr id="6" name="Picture 2" descr="120+ Body Dysmorphic Disorder Illustrations Stock Illustrations,  Royalty-Free Vector Graphics &amp; Clip Art - iStock">
            <a:extLst>
              <a:ext uri="{FF2B5EF4-FFF2-40B4-BE49-F238E27FC236}">
                <a16:creationId xmlns:a16="http://schemas.microsoft.com/office/drawing/2014/main" id="{A7C41CD7-7122-1BD9-999E-B6A8E1AB78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14419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183708E-3F52-0147-5802-66849F6E4F32}"/>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FEE6B568-1B85-4383-200D-A889B3F20D5A}"/>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92D8F2E1-08AA-CCF0-BE68-8B0ED09A01E8}"/>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4B8EE453-82C0-D960-A7E5-5DDE31294FD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6D2A934-7B01-6C1D-771F-3C1C78E3964A}"/>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D30D334A-E383-1D4E-4F57-D0882CACA28E}"/>
              </a:ext>
            </a:extLst>
          </p:cNvPr>
          <p:cNvSpPr txBox="1"/>
          <p:nvPr/>
        </p:nvSpPr>
        <p:spPr>
          <a:xfrm>
            <a:off x="2202671" y="1292251"/>
            <a:ext cx="5674657" cy="914400"/>
          </a:xfrm>
          <a:prstGeom prst="rect">
            <a:avLst/>
          </a:prstGeom>
          <a:noFill/>
          <a:ln w="0">
            <a:noFill/>
          </a:ln>
        </p:spPr>
        <p:txBody>
          <a:bodyPr lIns="90000" tIns="45000" rIns="90000" bIns="45000" anchor="t">
            <a:noAutofit/>
          </a:bodyPr>
          <a:lstStyle/>
          <a:p>
            <a:pPr algn="ctr"/>
            <a:r>
              <a:rPr lang="en-US" sz="4800" b="0" u="none" strike="noStrike" dirty="0">
                <a:solidFill>
                  <a:srgbClr val="E98E24"/>
                </a:solidFill>
                <a:uFillTx/>
                <a:latin typeface="Coolvetica"/>
              </a:rPr>
              <a:t>¿Qué es la imagen corporal?</a:t>
            </a:r>
          </a:p>
        </p:txBody>
      </p:sp>
      <p:pic>
        <p:nvPicPr>
          <p:cNvPr id="2050" name="Picture 2" descr="Symptoms and Causes of Body Dysmorphic Disorder - Cognitive Behavior  Associates">
            <a:extLst>
              <a:ext uri="{FF2B5EF4-FFF2-40B4-BE49-F238E27FC236}">
                <a16:creationId xmlns:a16="http://schemas.microsoft.com/office/drawing/2014/main" id="{34236596-AE3E-7240-3F89-F4B34449ED5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19836" y="2187173"/>
            <a:ext cx="5840326" cy="1917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76649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BEFEC4-900E-4EE8-C9CE-1C05AEB1E544}"/>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C2BC3551-AA9F-CDEA-5B9B-7AAAFE81177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B1AC9F56-EE8E-54EC-FB58-41DE159B0A4D}"/>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233CBF9-61AD-C3C9-8123-C7BA15A76891}"/>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213F20E6-18B1-9542-5C75-E1FF65F21C84}"/>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15EBC912-169B-3E10-357D-C59387FFED4D}"/>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EFC202B4-0340-8C21-9BA4-F6935C956856}"/>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Fomentar la confianza y la comunicación abierta</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Evitar la culpa y la crítica</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Educar sin presionar</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Fomentar la ayuda profesional</a:t>
            </a:r>
          </a:p>
          <a:p>
            <a:pPr marL="285750" indent="-285750">
              <a:buFont typeface="Wingdings" panose="05000000000000000000" pitchFamily="2" charset="2"/>
              <a:buChar char="§"/>
            </a:pPr>
            <a:r>
              <a:rPr lang="en-US" sz="2400" b="0" u="none" strike="noStrike" dirty="0">
                <a:uFillTx/>
                <a:latin typeface="Coolvetica"/>
                <a:ea typeface="Microsoft YaHei"/>
              </a:rPr>
              <a:t>Implicar a </a:t>
            </a:r>
            <a:r>
              <a:rPr lang="en-US" sz="2400" dirty="0">
                <a:latin typeface="Coolvetica"/>
                <a:ea typeface="Microsoft YaHei"/>
              </a:rPr>
              <a:t>la familia y a las redes de apoyo</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Fomentar una relación sana con la comida y el ejercicio</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Cuestionar </a:t>
            </a:r>
            <a:r>
              <a:rPr lang="en-US" sz="2400" dirty="0">
                <a:solidFill>
                  <a:schemeClr val="bg1">
                    <a:lumMod val="95000"/>
                  </a:schemeClr>
                </a:solidFill>
                <a:latin typeface="Coolvetica"/>
                <a:ea typeface="Microsoft YaHei"/>
              </a:rPr>
              <a:t>las influencias sociales y mediáticas poco realistas</a:t>
            </a:r>
            <a:endParaRPr lang="en-US" sz="2400" b="0" u="none" strike="noStrike" dirty="0">
              <a:solidFill>
                <a:schemeClr val="bg1">
                  <a:lumMod val="95000"/>
                </a:schemeClr>
              </a:solidFill>
              <a:uFillTx/>
              <a:latin typeface="Coolvetica"/>
            </a:endParaRPr>
          </a:p>
        </p:txBody>
      </p:sp>
      <p:sp>
        <p:nvSpPr>
          <p:cNvPr id="2" name="CuadroTexto 22">
            <a:extLst>
              <a:ext uri="{FF2B5EF4-FFF2-40B4-BE49-F238E27FC236}">
                <a16:creationId xmlns:a16="http://schemas.microsoft.com/office/drawing/2014/main" id="{52F0C9FE-E06F-3123-E92E-6A4D34174796}"/>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Cómo acercarse a un joven con un trastorno BI</a:t>
            </a:r>
          </a:p>
        </p:txBody>
      </p:sp>
      <p:sp>
        <p:nvSpPr>
          <p:cNvPr id="4" name="CuadroTexto 23">
            <a:extLst>
              <a:ext uri="{FF2B5EF4-FFF2-40B4-BE49-F238E27FC236}">
                <a16:creationId xmlns:a16="http://schemas.microsoft.com/office/drawing/2014/main" id="{E174CA1F-8ED1-D0AF-1D5B-2F2EC8B9BEE2}"/>
              </a:ext>
            </a:extLst>
          </p:cNvPr>
          <p:cNvSpPr txBox="1"/>
          <p:nvPr/>
        </p:nvSpPr>
        <p:spPr>
          <a:xfrm>
            <a:off x="-6372322" y="3528071"/>
            <a:ext cx="6711262" cy="1223455"/>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Educar a las familias sobre los trastornos de la imagen corporal</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Enseñar el refuerzo </a:t>
            </a:r>
            <a:r>
              <a:rPr kumimoji="0" lang="it-IT" altLang="it-IT" b="0" i="0" u="none" strike="noStrike" cap="none" normalizeH="0" baseline="0" dirty="0">
                <a:ln>
                  <a:noFill/>
                </a:ln>
                <a:solidFill>
                  <a:schemeClr val="tx1"/>
                </a:solidFill>
                <a:effectLst/>
                <a:latin typeface="Coolvetica"/>
              </a:rPr>
              <a:t>positivo </a:t>
            </a:r>
            <a:r>
              <a:rPr kumimoji="0" lang="it-IT" altLang="it-IT" b="0" i="0" u="none" strike="noStrike" cap="none" normalizeH="0" baseline="0" dirty="0" err="1">
                <a:ln>
                  <a:noFill/>
                </a:ln>
                <a:solidFill>
                  <a:schemeClr val="tx1"/>
                </a:solidFill>
                <a:effectLst/>
                <a:latin typeface="Coolvetica"/>
              </a:rPr>
              <a:t>sin permitir comportamientos</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Fomentar programas escolares que promuevan la positividad </a:t>
            </a:r>
            <a:r>
              <a:rPr kumimoji="0" lang="it-IT" altLang="it-IT" b="0" i="0" u="none" strike="noStrike" cap="none" normalizeH="0" baseline="0" dirty="0">
                <a:ln>
                  <a:noFill/>
                </a:ln>
                <a:solidFill>
                  <a:schemeClr val="tx1"/>
                </a:solidFill>
                <a:effectLst/>
                <a:latin typeface="Coolvetica"/>
              </a:rPr>
              <a:t>corporal</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Grupos de apoyo para </a:t>
            </a:r>
            <a:r>
              <a:rPr kumimoji="0" lang="it-IT" altLang="it-IT" b="0" i="0" u="none" strike="noStrike" cap="none" normalizeH="0" baseline="0" dirty="0" err="1">
                <a:ln>
                  <a:noFill/>
                </a:ln>
                <a:solidFill>
                  <a:schemeClr val="tx1"/>
                </a:solidFill>
                <a:effectLst/>
                <a:latin typeface="Coolvetica"/>
              </a:rPr>
              <a:t>padres </a:t>
            </a:r>
            <a:r>
              <a:rPr kumimoji="0" lang="it-IT" altLang="it-IT" b="0" i="0" u="none" strike="noStrike" cap="none" normalizeH="0" baseline="0" dirty="0">
                <a:ln>
                  <a:noFill/>
                </a:ln>
                <a:solidFill>
                  <a:schemeClr val="tx1"/>
                </a:solidFill>
                <a:effectLst/>
                <a:latin typeface="Coolvetica"/>
              </a:rPr>
              <a:t>y cuidadores</a:t>
            </a:r>
          </a:p>
          <a:p>
            <a:endParaRPr lang="en-US" dirty="0">
              <a:latin typeface="Coolvetica"/>
              <a:ea typeface="Microsoft YaHei"/>
            </a:endParaRPr>
          </a:p>
          <a:p>
            <a:endParaRPr lang="en-US" sz="2400" dirty="0">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C09E3A26-290E-490D-2203-40D5C8419FB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6238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9EE38-7167-6F72-A376-633F71288BF6}"/>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F37E7AA9-A364-BEA5-041A-63025CC1B8D5}"/>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1604E96-AE5D-3BEF-4B07-6C4A1C5F3520}"/>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E3FC829-EAEC-0700-D58D-169081F63510}"/>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30BFDFA5-901A-89C1-E4BE-7C8C719EFEBD}"/>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D8EBD540-56E3-BB7D-376E-885F647D3A23}"/>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3352CE42-B2E3-CC91-C552-E323079E66FE}"/>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Fomentar la confianza y la comunicación abierta</a:t>
            </a:r>
          </a:p>
          <a:p>
            <a:pPr marL="285750" indent="-285750">
              <a:buFont typeface="Wingdings" panose="05000000000000000000" pitchFamily="2" charset="2"/>
              <a:buChar char="§"/>
            </a:pPr>
            <a:r>
              <a:rPr lang="en-US" sz="2400" dirty="0">
                <a:solidFill>
                  <a:schemeClr val="bg1"/>
                </a:solidFill>
                <a:latin typeface="Coolvetica"/>
                <a:ea typeface="Microsoft YaHei"/>
              </a:rPr>
              <a:t>Evitar la culpa y la crítica</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Educar sin presionar</a:t>
            </a:r>
          </a:p>
          <a:p>
            <a:pPr marL="285750" indent="-285750">
              <a:buFont typeface="Wingdings" panose="05000000000000000000" pitchFamily="2" charset="2"/>
              <a:buChar char="§"/>
            </a:pPr>
            <a:r>
              <a:rPr lang="en-US" sz="2400" dirty="0">
                <a:solidFill>
                  <a:schemeClr val="bg1"/>
                </a:solidFill>
                <a:latin typeface="Coolvetica"/>
                <a:ea typeface="Microsoft YaHei"/>
              </a:rPr>
              <a:t>Fomentar la ayuda profesional</a:t>
            </a:r>
          </a:p>
          <a:p>
            <a:pPr marL="285750" indent="-285750">
              <a:buFont typeface="Wingdings" panose="05000000000000000000" pitchFamily="2" charset="2"/>
              <a:buChar char="§"/>
            </a:pPr>
            <a:r>
              <a:rPr lang="en-US" sz="2400" b="0" u="none" strike="noStrike" dirty="0">
                <a:uFillTx/>
                <a:latin typeface="Coolvetica"/>
                <a:ea typeface="Microsoft YaHei"/>
              </a:rPr>
              <a:t>Implicar a </a:t>
            </a:r>
            <a:r>
              <a:rPr lang="en-US" sz="2400" dirty="0">
                <a:latin typeface="Coolvetica"/>
                <a:ea typeface="Microsoft YaHei"/>
              </a:rPr>
              <a:t>la familia y a las redes de apoyo</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Fomentar una relación sana con la comida y el ejercicio</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Cuestionar </a:t>
            </a:r>
            <a:r>
              <a:rPr lang="en-US" sz="2400" dirty="0">
                <a:solidFill>
                  <a:schemeClr val="bg1"/>
                </a:solidFill>
                <a:latin typeface="Coolvetica"/>
                <a:ea typeface="Microsoft YaHei"/>
              </a:rPr>
              <a:t>las influencias sociales y mediáticas poco realistas</a:t>
            </a:r>
            <a:endParaRPr lang="en-US" sz="2400" b="0" u="none" strike="noStrike" dirty="0">
              <a:solidFill>
                <a:schemeClr val="bg1"/>
              </a:solidFill>
              <a:uFillTx/>
              <a:latin typeface="Coolvetica"/>
            </a:endParaRPr>
          </a:p>
        </p:txBody>
      </p:sp>
      <p:sp>
        <p:nvSpPr>
          <p:cNvPr id="2" name="CuadroTexto 22">
            <a:extLst>
              <a:ext uri="{FF2B5EF4-FFF2-40B4-BE49-F238E27FC236}">
                <a16:creationId xmlns:a16="http://schemas.microsoft.com/office/drawing/2014/main" id="{6E56DF94-169F-BCD7-57F8-661C264C0FEF}"/>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Cómo acercarse a un joven con un trastorno BI</a:t>
            </a:r>
          </a:p>
        </p:txBody>
      </p:sp>
      <p:sp>
        <p:nvSpPr>
          <p:cNvPr id="4" name="CuadroTexto 23">
            <a:extLst>
              <a:ext uri="{FF2B5EF4-FFF2-40B4-BE49-F238E27FC236}">
                <a16:creationId xmlns:a16="http://schemas.microsoft.com/office/drawing/2014/main" id="{E2A6497E-E724-5191-A4D5-5CE0DBAD85F4}"/>
              </a:ext>
            </a:extLst>
          </p:cNvPr>
          <p:cNvSpPr txBox="1"/>
          <p:nvPr/>
        </p:nvSpPr>
        <p:spPr>
          <a:xfrm>
            <a:off x="915874" y="3119945"/>
            <a:ext cx="6711262" cy="1223455"/>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Educar a las familias sobre los trastornos de la imagen corporal</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Enseñar el refuerzo </a:t>
            </a:r>
            <a:r>
              <a:rPr kumimoji="0" lang="it-IT" altLang="it-IT" b="0" i="0" u="none" strike="noStrike" cap="none" normalizeH="0" baseline="0" dirty="0">
                <a:ln>
                  <a:noFill/>
                </a:ln>
                <a:solidFill>
                  <a:schemeClr val="tx1"/>
                </a:solidFill>
                <a:effectLst/>
                <a:latin typeface="Coolvetica"/>
              </a:rPr>
              <a:t>positivo </a:t>
            </a:r>
            <a:r>
              <a:rPr kumimoji="0" lang="it-IT" altLang="it-IT" b="0" i="0" u="none" strike="noStrike" cap="none" normalizeH="0" baseline="0" dirty="0" err="1">
                <a:ln>
                  <a:noFill/>
                </a:ln>
                <a:solidFill>
                  <a:schemeClr val="tx1"/>
                </a:solidFill>
                <a:effectLst/>
                <a:latin typeface="Coolvetica"/>
              </a:rPr>
              <a:t>sin permitir comportamientos</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Fomentar programas escolares que promuevan la positividad </a:t>
            </a:r>
            <a:r>
              <a:rPr kumimoji="0" lang="it-IT" altLang="it-IT" b="0" i="0" u="none" strike="noStrike" cap="none" normalizeH="0" baseline="0" dirty="0">
                <a:ln>
                  <a:noFill/>
                </a:ln>
                <a:solidFill>
                  <a:schemeClr val="tx1"/>
                </a:solidFill>
                <a:effectLst/>
                <a:latin typeface="Coolvetica"/>
              </a:rPr>
              <a:t>corporal</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Grupos de apoyo para </a:t>
            </a:r>
            <a:r>
              <a:rPr kumimoji="0" lang="it-IT" altLang="it-IT" b="0" i="0" u="none" strike="noStrike" cap="none" normalizeH="0" baseline="0" dirty="0" err="1">
                <a:ln>
                  <a:noFill/>
                </a:ln>
                <a:solidFill>
                  <a:schemeClr val="tx1"/>
                </a:solidFill>
                <a:effectLst/>
                <a:latin typeface="Coolvetica"/>
              </a:rPr>
              <a:t>padres </a:t>
            </a:r>
            <a:r>
              <a:rPr kumimoji="0" lang="it-IT" altLang="it-IT" b="0" i="0" u="none" strike="noStrike" cap="none" normalizeH="0" baseline="0" dirty="0">
                <a:ln>
                  <a:noFill/>
                </a:ln>
                <a:solidFill>
                  <a:schemeClr val="tx1"/>
                </a:solidFill>
                <a:effectLst/>
                <a:latin typeface="Coolvetica"/>
              </a:rPr>
              <a:t>y cuidadores</a:t>
            </a:r>
          </a:p>
          <a:p>
            <a:endParaRPr lang="en-US" dirty="0">
              <a:latin typeface="Coolvetica"/>
              <a:ea typeface="Microsoft YaHei"/>
            </a:endParaRPr>
          </a:p>
          <a:p>
            <a:endParaRPr lang="en-US" sz="2400" dirty="0">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1715493A-E421-CCA9-229D-8556DF6BD78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6116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50326-ED04-48D1-B139-F9C39BDA60AD}"/>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E10279A5-5C41-4010-E3BF-EA7A940E2CE1}"/>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223DCD68-EC59-3837-F1F3-8E5D765DE1B7}"/>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36E58B10-5EE5-6BF0-ED9E-DFD7217AD425}"/>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0B1610E0-C320-DE95-F9C4-69A4C32BE6C5}"/>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78B6816F-CF76-751D-97D9-2A7CFB8C49B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D58411F9-2164-82A0-CAAB-89022728A468}"/>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Fomentar la confianza y la comunicación abierta</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Evitar la culpa y la crítica</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Educar sin presionar</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Fomentar la ayuda profesional</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Implicar a </a:t>
            </a:r>
            <a:r>
              <a:rPr lang="en-US" sz="2400" dirty="0">
                <a:solidFill>
                  <a:schemeClr val="bg1">
                    <a:lumMod val="95000"/>
                  </a:schemeClr>
                </a:solidFill>
                <a:latin typeface="Coolvetica"/>
                <a:ea typeface="Microsoft YaHei"/>
              </a:rPr>
              <a:t>la familia y a las redes de apoyo</a:t>
            </a:r>
          </a:p>
          <a:p>
            <a:pPr marL="285750" indent="-285750">
              <a:buFont typeface="Wingdings" panose="05000000000000000000" pitchFamily="2" charset="2"/>
              <a:buChar char="§"/>
            </a:pPr>
            <a:r>
              <a:rPr lang="en-US" sz="2400" b="0" u="none" strike="noStrike" dirty="0">
                <a:uFillTx/>
                <a:latin typeface="Coolvetica"/>
                <a:ea typeface="Microsoft YaHei"/>
              </a:rPr>
              <a:t>Fomentar una relación sana con la comida y el ejercicio</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Cuestionar </a:t>
            </a:r>
            <a:r>
              <a:rPr lang="en-US" sz="2400" dirty="0">
                <a:solidFill>
                  <a:schemeClr val="bg1">
                    <a:lumMod val="95000"/>
                  </a:schemeClr>
                </a:solidFill>
                <a:latin typeface="Coolvetica"/>
                <a:ea typeface="Microsoft YaHei"/>
              </a:rPr>
              <a:t>las influencias sociales y mediáticas poco realistas</a:t>
            </a:r>
            <a:endParaRPr lang="en-US" sz="2400" b="0" u="none" strike="noStrike" dirty="0">
              <a:solidFill>
                <a:schemeClr val="bg1">
                  <a:lumMod val="95000"/>
                </a:schemeClr>
              </a:solidFill>
              <a:uFillTx/>
              <a:latin typeface="Coolvetica"/>
            </a:endParaRPr>
          </a:p>
        </p:txBody>
      </p:sp>
      <p:sp>
        <p:nvSpPr>
          <p:cNvPr id="2" name="CuadroTexto 22">
            <a:extLst>
              <a:ext uri="{FF2B5EF4-FFF2-40B4-BE49-F238E27FC236}">
                <a16:creationId xmlns:a16="http://schemas.microsoft.com/office/drawing/2014/main" id="{40E946E5-C32A-A78B-E840-CDA7007AB9C4}"/>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Cómo acercarse a un joven con un trastorno BI</a:t>
            </a:r>
          </a:p>
        </p:txBody>
      </p:sp>
      <p:sp>
        <p:nvSpPr>
          <p:cNvPr id="4" name="CuadroTexto 23">
            <a:extLst>
              <a:ext uri="{FF2B5EF4-FFF2-40B4-BE49-F238E27FC236}">
                <a16:creationId xmlns:a16="http://schemas.microsoft.com/office/drawing/2014/main" id="{5D07E5DB-8DFF-3936-FD49-F893122AD02C}"/>
              </a:ext>
            </a:extLst>
          </p:cNvPr>
          <p:cNvSpPr txBox="1"/>
          <p:nvPr/>
        </p:nvSpPr>
        <p:spPr>
          <a:xfrm>
            <a:off x="10462707" y="3454566"/>
            <a:ext cx="6711262" cy="1268722"/>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Pasar de la </a:t>
            </a:r>
            <a:r>
              <a:rPr kumimoji="0" lang="it-IT" altLang="it-IT" b="0" i="0" u="none" strike="noStrike" cap="none" normalizeH="0" baseline="0" dirty="0" err="1">
                <a:ln>
                  <a:noFill/>
                </a:ln>
                <a:solidFill>
                  <a:schemeClr val="tx1"/>
                </a:solidFill>
                <a:effectLst/>
                <a:latin typeface="Coolvetica"/>
              </a:rPr>
              <a:t>apariencia </a:t>
            </a:r>
            <a:r>
              <a:rPr kumimoji="0" lang="it-IT" altLang="it-IT" b="0" i="0" u="none" strike="noStrike" cap="none" normalizeH="0" baseline="0" dirty="0">
                <a:ln>
                  <a:noFill/>
                </a:ln>
                <a:solidFill>
                  <a:schemeClr val="tx1"/>
                </a:solidFill>
                <a:effectLst/>
                <a:latin typeface="Coolvetica"/>
              </a:rPr>
              <a:t>al </a:t>
            </a:r>
            <a:r>
              <a:rPr kumimoji="0" lang="it-IT" altLang="it-IT" b="0" i="0" u="none" strike="noStrike" cap="none" normalizeH="0" baseline="0" dirty="0" err="1">
                <a:ln>
                  <a:noFill/>
                </a:ln>
                <a:solidFill>
                  <a:schemeClr val="tx1"/>
                </a:solidFill>
                <a:effectLst/>
                <a:latin typeface="Coolvetica"/>
              </a:rPr>
              <a:t>bienestar </a:t>
            </a:r>
            <a:r>
              <a:rPr kumimoji="0" lang="it-IT" altLang="it-IT" b="0" i="0" u="none" strike="noStrike" cap="none" normalizeH="0" baseline="0" dirty="0">
                <a:ln>
                  <a:noFill/>
                </a:ln>
                <a:solidFill>
                  <a:schemeClr val="tx1"/>
                </a:solidFill>
                <a:effectLst/>
                <a:latin typeface="Coolvetica"/>
              </a:rPr>
              <a:t>general</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Fomentar una alimentación equilibrada sin </a:t>
            </a:r>
            <a:r>
              <a:rPr kumimoji="0" lang="it-IT" altLang="it-IT" b="0" i="0" u="none" strike="noStrike" cap="none" normalizeH="0" baseline="0" dirty="0">
                <a:ln>
                  <a:noFill/>
                </a:ln>
                <a:solidFill>
                  <a:schemeClr val="tx1"/>
                </a:solidFill>
                <a:effectLst/>
                <a:latin typeface="Coolvetica"/>
              </a:rPr>
              <a:t>normas ríg</a:t>
            </a:r>
            <a:r>
              <a:rPr kumimoji="0" lang="it-IT" altLang="it-IT" b="0" i="0" u="none" strike="noStrike" cap="none" normalizeH="0" baseline="0" dirty="0" err="1">
                <a:ln>
                  <a:noFill/>
                </a:ln>
                <a:solidFill>
                  <a:schemeClr val="tx1"/>
                </a:solidFill>
                <a:effectLst/>
                <a:latin typeface="Coolvetica"/>
              </a:rPr>
              <a:t>idas</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Promover el ejercicio </a:t>
            </a:r>
            <a:r>
              <a:rPr kumimoji="0" lang="it-IT" altLang="it-IT" b="0" i="0" u="none" strike="noStrike" cap="none" normalizeH="0" baseline="0" dirty="0">
                <a:ln>
                  <a:noFill/>
                </a:ln>
                <a:solidFill>
                  <a:schemeClr val="tx1"/>
                </a:solidFill>
                <a:effectLst/>
                <a:latin typeface="Coolvetica"/>
              </a:rPr>
              <a:t>por salud y </a:t>
            </a:r>
            <a:r>
              <a:rPr kumimoji="0" lang="it-IT" altLang="it-IT" b="0" i="0" u="none" strike="noStrike" cap="none" normalizeH="0" baseline="0" dirty="0" err="1">
                <a:ln>
                  <a:noFill/>
                </a:ln>
                <a:solidFill>
                  <a:schemeClr val="tx1"/>
                </a:solidFill>
                <a:effectLst/>
                <a:latin typeface="Coolvetica"/>
              </a:rPr>
              <a:t>placer</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no por estética</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Enseñar a comer </a:t>
            </a:r>
            <a:r>
              <a:rPr kumimoji="0" lang="it-IT" altLang="it-IT" b="0" i="0" u="none" strike="noStrike" cap="none" normalizeH="0" baseline="0" dirty="0">
                <a:ln>
                  <a:noFill/>
                </a:ln>
                <a:solidFill>
                  <a:schemeClr val="tx1"/>
                </a:solidFill>
                <a:effectLst/>
                <a:latin typeface="Coolvetica"/>
              </a:rPr>
              <a:t>intuitivamente: escuchar </a:t>
            </a:r>
            <a:r>
              <a:rPr kumimoji="0" lang="it-IT" altLang="it-IT" b="0" i="0" u="none" strike="noStrike" cap="none" normalizeH="0" baseline="0" dirty="0" err="1">
                <a:ln>
                  <a:noFill/>
                </a:ln>
                <a:solidFill>
                  <a:schemeClr val="tx1"/>
                </a:solidFill>
                <a:effectLst/>
                <a:latin typeface="Coolvetica"/>
              </a:rPr>
              <a:t>las señales de hambre </a:t>
            </a:r>
            <a:r>
              <a:rPr kumimoji="0" lang="it-IT" altLang="it-IT" b="0" i="0" u="none" strike="noStrike" cap="none" normalizeH="0" baseline="0" dirty="0">
                <a:ln>
                  <a:noFill/>
                </a:ln>
                <a:solidFill>
                  <a:schemeClr val="tx1"/>
                </a:solidFill>
                <a:effectLst/>
                <a:latin typeface="Coolvetica"/>
              </a:rPr>
              <a:t>y </a:t>
            </a:r>
            <a:r>
              <a:rPr kumimoji="0" lang="it-IT" altLang="it-IT" b="0" i="0" u="none" strike="noStrike" cap="none" normalizeH="0" baseline="0" dirty="0" err="1">
                <a:ln>
                  <a:noFill/>
                </a:ln>
                <a:solidFill>
                  <a:schemeClr val="tx1"/>
                </a:solidFill>
                <a:effectLst/>
                <a:latin typeface="Coolvetica"/>
              </a:rPr>
              <a:t>saciedad</a:t>
            </a:r>
            <a:endParaRPr kumimoji="0" lang="it-IT" altLang="it-IT" b="0" i="0" u="none" strike="noStrike" cap="none" normalizeH="0" baseline="0" dirty="0">
              <a:ln>
                <a:noFill/>
              </a:ln>
              <a:solidFill>
                <a:schemeClr val="tx1"/>
              </a:solidFill>
              <a:effectLst/>
              <a:latin typeface="Coolvetica"/>
            </a:endParaRPr>
          </a:p>
          <a:p>
            <a:endParaRPr lang="en-US" sz="2400" b="0" u="none" strike="noStrike" dirty="0">
              <a:uFillTx/>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23B2B974-3C0A-1429-1395-B890B9DE35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3019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CAABA-B21F-55DB-F2C0-038863775329}"/>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4F78A272-16C8-D02F-E9BD-DECBE634980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A310642-635C-CD34-2594-B6786F7B0B86}"/>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F77CADA6-77C9-D020-DFF8-05A18B27CBC7}"/>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8BDED5C-F209-1B9D-83CF-56CC8EC9A4A0}"/>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9F712164-B8CC-3D0F-1782-5AECD20BD5EF}"/>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E06CD111-E5BC-DA85-D8AE-49EAE75DEC99}"/>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Fomentar la confianza y la comunicación abierta</a:t>
            </a:r>
          </a:p>
          <a:p>
            <a:pPr marL="285750" indent="-285750">
              <a:buFont typeface="Wingdings" panose="05000000000000000000" pitchFamily="2" charset="2"/>
              <a:buChar char="§"/>
            </a:pPr>
            <a:r>
              <a:rPr lang="en-US" sz="2400" dirty="0">
                <a:solidFill>
                  <a:schemeClr val="bg1"/>
                </a:solidFill>
                <a:latin typeface="Coolvetica"/>
                <a:ea typeface="Microsoft YaHei"/>
              </a:rPr>
              <a:t>Evitar la culpa y la crítica</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Educar sin presionar</a:t>
            </a:r>
          </a:p>
          <a:p>
            <a:pPr marL="285750" indent="-285750">
              <a:buFont typeface="Wingdings" panose="05000000000000000000" pitchFamily="2" charset="2"/>
              <a:buChar char="§"/>
            </a:pPr>
            <a:r>
              <a:rPr lang="en-US" sz="2400" dirty="0">
                <a:solidFill>
                  <a:schemeClr val="bg1"/>
                </a:solidFill>
                <a:latin typeface="Coolvetica"/>
                <a:ea typeface="Microsoft YaHei"/>
              </a:rPr>
              <a:t>Fomentar la ayuda profesional</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Implicar a </a:t>
            </a:r>
            <a:r>
              <a:rPr lang="en-US" sz="2400" dirty="0">
                <a:solidFill>
                  <a:schemeClr val="bg1"/>
                </a:solidFill>
                <a:latin typeface="Coolvetica"/>
                <a:ea typeface="Microsoft YaHei"/>
              </a:rPr>
              <a:t>la familia y a las redes de apoyo</a:t>
            </a:r>
          </a:p>
          <a:p>
            <a:pPr marL="285750" indent="-285750">
              <a:buFont typeface="Wingdings" panose="05000000000000000000" pitchFamily="2" charset="2"/>
              <a:buChar char="§"/>
            </a:pPr>
            <a:r>
              <a:rPr lang="en-US" sz="2400" b="0" u="none" strike="noStrike" dirty="0">
                <a:uFillTx/>
                <a:latin typeface="Coolvetica"/>
                <a:ea typeface="Microsoft YaHei"/>
              </a:rPr>
              <a:t>Fomentar una relación sana con la comida y el ejercicio</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Cuestionar </a:t>
            </a:r>
            <a:r>
              <a:rPr lang="en-US" sz="2400" dirty="0">
                <a:solidFill>
                  <a:schemeClr val="bg1"/>
                </a:solidFill>
                <a:latin typeface="Coolvetica"/>
                <a:ea typeface="Microsoft YaHei"/>
              </a:rPr>
              <a:t>las influencias sociales y mediáticas poco realistas</a:t>
            </a:r>
            <a:endParaRPr lang="en-US" sz="2400" b="0" u="none" strike="noStrike" dirty="0">
              <a:solidFill>
                <a:schemeClr val="bg1"/>
              </a:solidFill>
              <a:uFillTx/>
              <a:latin typeface="Coolvetica"/>
            </a:endParaRPr>
          </a:p>
        </p:txBody>
      </p:sp>
      <p:sp>
        <p:nvSpPr>
          <p:cNvPr id="2" name="CuadroTexto 22">
            <a:extLst>
              <a:ext uri="{FF2B5EF4-FFF2-40B4-BE49-F238E27FC236}">
                <a16:creationId xmlns:a16="http://schemas.microsoft.com/office/drawing/2014/main" id="{7E82B8F1-B704-773F-A6BF-CB0CB0318C22}"/>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Cómo acercarse a un joven con un trastorno BI</a:t>
            </a:r>
          </a:p>
        </p:txBody>
      </p:sp>
      <p:sp>
        <p:nvSpPr>
          <p:cNvPr id="4" name="CuadroTexto 23">
            <a:extLst>
              <a:ext uri="{FF2B5EF4-FFF2-40B4-BE49-F238E27FC236}">
                <a16:creationId xmlns:a16="http://schemas.microsoft.com/office/drawing/2014/main" id="{E0736D1B-825B-CB72-DA86-E60E8770D77E}"/>
              </a:ext>
            </a:extLst>
          </p:cNvPr>
          <p:cNvSpPr txBox="1"/>
          <p:nvPr/>
        </p:nvSpPr>
        <p:spPr>
          <a:xfrm>
            <a:off x="2432283" y="3425807"/>
            <a:ext cx="6711262" cy="1268722"/>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Pasar de la </a:t>
            </a:r>
            <a:r>
              <a:rPr kumimoji="0" lang="it-IT" altLang="it-IT" b="0" i="0" u="none" strike="noStrike" cap="none" normalizeH="0" baseline="0" dirty="0" err="1">
                <a:ln>
                  <a:noFill/>
                </a:ln>
                <a:solidFill>
                  <a:schemeClr val="tx1"/>
                </a:solidFill>
                <a:effectLst/>
                <a:latin typeface="Coolvetica"/>
              </a:rPr>
              <a:t>apariencia </a:t>
            </a:r>
            <a:r>
              <a:rPr kumimoji="0" lang="it-IT" altLang="it-IT" b="0" i="0" u="none" strike="noStrike" cap="none" normalizeH="0" baseline="0" dirty="0">
                <a:ln>
                  <a:noFill/>
                </a:ln>
                <a:solidFill>
                  <a:schemeClr val="tx1"/>
                </a:solidFill>
                <a:effectLst/>
                <a:latin typeface="Coolvetica"/>
              </a:rPr>
              <a:t>al </a:t>
            </a:r>
            <a:r>
              <a:rPr kumimoji="0" lang="it-IT" altLang="it-IT" b="0" i="0" u="none" strike="noStrike" cap="none" normalizeH="0" baseline="0" dirty="0" err="1">
                <a:ln>
                  <a:noFill/>
                </a:ln>
                <a:solidFill>
                  <a:schemeClr val="tx1"/>
                </a:solidFill>
                <a:effectLst/>
                <a:latin typeface="Coolvetica"/>
              </a:rPr>
              <a:t>bienestar </a:t>
            </a:r>
            <a:r>
              <a:rPr kumimoji="0" lang="it-IT" altLang="it-IT" b="0" i="0" u="none" strike="noStrike" cap="none" normalizeH="0" baseline="0" dirty="0">
                <a:ln>
                  <a:noFill/>
                </a:ln>
                <a:solidFill>
                  <a:schemeClr val="tx1"/>
                </a:solidFill>
                <a:effectLst/>
                <a:latin typeface="Coolvetica"/>
              </a:rPr>
              <a:t>general</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Fomentar una alimentación equilibrada sin </a:t>
            </a:r>
            <a:r>
              <a:rPr kumimoji="0" lang="it-IT" altLang="it-IT" b="0" i="0" u="none" strike="noStrike" cap="none" normalizeH="0" baseline="0" dirty="0">
                <a:ln>
                  <a:noFill/>
                </a:ln>
                <a:solidFill>
                  <a:schemeClr val="tx1"/>
                </a:solidFill>
                <a:effectLst/>
                <a:latin typeface="Coolvetica"/>
              </a:rPr>
              <a:t>normas ríg</a:t>
            </a:r>
            <a:r>
              <a:rPr kumimoji="0" lang="it-IT" altLang="it-IT" b="0" i="0" u="none" strike="noStrike" cap="none" normalizeH="0" baseline="0" dirty="0" err="1">
                <a:ln>
                  <a:noFill/>
                </a:ln>
                <a:solidFill>
                  <a:schemeClr val="tx1"/>
                </a:solidFill>
                <a:effectLst/>
                <a:latin typeface="Coolvetica"/>
              </a:rPr>
              <a:t>idas</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Promover el ejercicio </a:t>
            </a:r>
            <a:r>
              <a:rPr kumimoji="0" lang="it-IT" altLang="it-IT" b="0" i="0" u="none" strike="noStrike" cap="none" normalizeH="0" baseline="0" dirty="0">
                <a:ln>
                  <a:noFill/>
                </a:ln>
                <a:solidFill>
                  <a:schemeClr val="tx1"/>
                </a:solidFill>
                <a:effectLst/>
                <a:latin typeface="Coolvetica"/>
              </a:rPr>
              <a:t>por salud y </a:t>
            </a:r>
            <a:r>
              <a:rPr kumimoji="0" lang="it-IT" altLang="it-IT" b="0" i="0" u="none" strike="noStrike" cap="none" normalizeH="0" baseline="0" dirty="0" err="1">
                <a:ln>
                  <a:noFill/>
                </a:ln>
                <a:solidFill>
                  <a:schemeClr val="tx1"/>
                </a:solidFill>
                <a:effectLst/>
                <a:latin typeface="Coolvetica"/>
              </a:rPr>
              <a:t>placer</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no por estética</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Enseñar a comer </a:t>
            </a:r>
            <a:r>
              <a:rPr kumimoji="0" lang="it-IT" altLang="it-IT" b="0" i="0" u="none" strike="noStrike" cap="none" normalizeH="0" baseline="0" dirty="0">
                <a:ln>
                  <a:noFill/>
                </a:ln>
                <a:solidFill>
                  <a:schemeClr val="tx1"/>
                </a:solidFill>
                <a:effectLst/>
                <a:latin typeface="Coolvetica"/>
              </a:rPr>
              <a:t>intuitivamente: escuchar </a:t>
            </a:r>
            <a:r>
              <a:rPr kumimoji="0" lang="it-IT" altLang="it-IT" b="0" i="0" u="none" strike="noStrike" cap="none" normalizeH="0" baseline="0" dirty="0" err="1">
                <a:ln>
                  <a:noFill/>
                </a:ln>
                <a:solidFill>
                  <a:schemeClr val="tx1"/>
                </a:solidFill>
                <a:effectLst/>
                <a:latin typeface="Coolvetica"/>
              </a:rPr>
              <a:t>las señales de hambre </a:t>
            </a:r>
            <a:r>
              <a:rPr kumimoji="0" lang="it-IT" altLang="it-IT" b="0" i="0" u="none" strike="noStrike" cap="none" normalizeH="0" baseline="0" dirty="0">
                <a:ln>
                  <a:noFill/>
                </a:ln>
                <a:solidFill>
                  <a:schemeClr val="tx1"/>
                </a:solidFill>
                <a:effectLst/>
                <a:latin typeface="Coolvetica"/>
              </a:rPr>
              <a:t>y </a:t>
            </a:r>
            <a:r>
              <a:rPr kumimoji="0" lang="it-IT" altLang="it-IT" b="0" i="0" u="none" strike="noStrike" cap="none" normalizeH="0" baseline="0" dirty="0" err="1">
                <a:ln>
                  <a:noFill/>
                </a:ln>
                <a:solidFill>
                  <a:schemeClr val="tx1"/>
                </a:solidFill>
                <a:effectLst/>
                <a:latin typeface="Coolvetica"/>
              </a:rPr>
              <a:t>saciedad</a:t>
            </a:r>
            <a:endParaRPr kumimoji="0" lang="it-IT" altLang="it-IT" b="0" i="0" u="none" strike="noStrike" cap="none" normalizeH="0" baseline="0" dirty="0">
              <a:ln>
                <a:noFill/>
              </a:ln>
              <a:solidFill>
                <a:schemeClr val="tx1"/>
              </a:solidFill>
              <a:effectLst/>
              <a:latin typeface="Coolvetica"/>
            </a:endParaRPr>
          </a:p>
          <a:p>
            <a:endParaRPr lang="en-US" sz="2400" b="0" u="none" strike="noStrike" dirty="0">
              <a:uFillTx/>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A06BECEF-FB16-AC29-2CE1-20EEC8C9627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66488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52ACA1-EAC7-50EA-8A83-74F1E3D87C3A}"/>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B2615821-9C89-5081-CE70-10D62131452B}"/>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EC775B76-B319-7BF6-7294-E5FBD69F6423}"/>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17BB8BD9-69B6-AF3F-C3E4-875361C4309F}"/>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F8235C2C-FE63-D8CE-0C9C-C5DEC309F2E3}"/>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4D9AA66B-0F5A-A590-FA57-EAD324997528}"/>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6627F483-308A-4513-D761-6481AE9B1F7B}"/>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Fomentar la confianza y la comunicación abierta</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Evitar la culpa y la crítica</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Educar sin presionar</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Fomentar la ayuda profesional</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Implicar a </a:t>
            </a:r>
            <a:r>
              <a:rPr lang="en-US" sz="2400" dirty="0">
                <a:solidFill>
                  <a:schemeClr val="bg1">
                    <a:lumMod val="95000"/>
                  </a:schemeClr>
                </a:solidFill>
                <a:latin typeface="Coolvetica"/>
                <a:ea typeface="Microsoft YaHei"/>
              </a:rPr>
              <a:t>la familia y a las redes de apoyo</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Fomentar una relación sana con la comida y el ejercicio</a:t>
            </a:r>
          </a:p>
          <a:p>
            <a:pPr marL="285750" indent="-285750">
              <a:buFont typeface="Wingdings" panose="05000000000000000000" pitchFamily="2" charset="2"/>
              <a:buChar char="§"/>
            </a:pPr>
            <a:r>
              <a:rPr lang="en-US" sz="2400" b="0" u="none" strike="noStrike" dirty="0">
                <a:uFillTx/>
                <a:latin typeface="Coolvetica"/>
                <a:ea typeface="Microsoft YaHei"/>
              </a:rPr>
              <a:t>Cuestionar </a:t>
            </a:r>
            <a:r>
              <a:rPr lang="en-US" sz="2400" dirty="0">
                <a:latin typeface="Coolvetica"/>
                <a:ea typeface="Microsoft YaHei"/>
              </a:rPr>
              <a:t>las influencias sociales y mediáticas poco realistas</a:t>
            </a:r>
            <a:endParaRPr lang="en-US" sz="2400" b="0" u="none" strike="noStrike" dirty="0">
              <a:uFillTx/>
              <a:latin typeface="Coolvetica"/>
            </a:endParaRPr>
          </a:p>
        </p:txBody>
      </p:sp>
      <p:sp>
        <p:nvSpPr>
          <p:cNvPr id="2" name="CuadroTexto 22">
            <a:extLst>
              <a:ext uri="{FF2B5EF4-FFF2-40B4-BE49-F238E27FC236}">
                <a16:creationId xmlns:a16="http://schemas.microsoft.com/office/drawing/2014/main" id="{7CFF69D7-7870-E0AE-FD3F-75402A9805AB}"/>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Cómo acercarse a un joven con un trastorno BI</a:t>
            </a:r>
          </a:p>
        </p:txBody>
      </p:sp>
      <p:sp>
        <p:nvSpPr>
          <p:cNvPr id="4" name="CuadroTexto 23">
            <a:extLst>
              <a:ext uri="{FF2B5EF4-FFF2-40B4-BE49-F238E27FC236}">
                <a16:creationId xmlns:a16="http://schemas.microsoft.com/office/drawing/2014/main" id="{D77BE875-D2A6-DAE6-1BA8-CBDE5C926D24}"/>
              </a:ext>
            </a:extLst>
          </p:cNvPr>
          <p:cNvSpPr txBox="1"/>
          <p:nvPr/>
        </p:nvSpPr>
        <p:spPr>
          <a:xfrm>
            <a:off x="-5349012" y="1859117"/>
            <a:ext cx="5225546" cy="1995152"/>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Abordar los nocivos ideales de </a:t>
            </a:r>
            <a:r>
              <a:rPr kumimoji="0" lang="it-IT" altLang="it-IT" b="0" i="0" u="none" strike="noStrike" cap="none" normalizeH="0" baseline="0" dirty="0">
                <a:ln>
                  <a:noFill/>
                </a:ln>
                <a:solidFill>
                  <a:schemeClr val="tx1"/>
                </a:solidFill>
                <a:effectLst/>
                <a:latin typeface="Coolvetica"/>
              </a:rPr>
              <a:t>belleza y forma física en los medios de comunicación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Alfabetización </a:t>
            </a:r>
            <a:r>
              <a:rPr kumimoji="0" lang="it-IT" altLang="it-IT" b="0" i="0" u="none" strike="noStrike" cap="none" normalizeH="0" baseline="0" dirty="0">
                <a:ln>
                  <a:noFill/>
                </a:ln>
                <a:solidFill>
                  <a:schemeClr val="tx1"/>
                </a:solidFill>
                <a:effectLst/>
                <a:latin typeface="Coolvetica"/>
              </a:rPr>
              <a:t>mediática: </a:t>
            </a:r>
            <a:r>
              <a:rPr kumimoji="0" lang="it-IT" altLang="it-IT" b="0" i="0" u="none" strike="noStrike" cap="none" normalizeH="0" baseline="0" dirty="0" err="1">
                <a:ln>
                  <a:noFill/>
                </a:ln>
                <a:solidFill>
                  <a:schemeClr val="tx1"/>
                </a:solidFill>
                <a:effectLst/>
                <a:latin typeface="Coolvetica"/>
              </a:rPr>
              <a:t>cuestionar </a:t>
            </a:r>
            <a:r>
              <a:rPr kumimoji="0" lang="it-IT" altLang="it-IT" b="0" i="0" u="none" strike="noStrike" cap="none" normalizeH="0" baseline="0" dirty="0">
                <a:ln>
                  <a:noFill/>
                </a:ln>
                <a:solidFill>
                  <a:schemeClr val="tx1"/>
                </a:solidFill>
                <a:effectLst/>
                <a:latin typeface="Coolvetica"/>
              </a:rPr>
              <a:t>y </a:t>
            </a:r>
            <a:r>
              <a:rPr kumimoji="0" lang="it-IT" altLang="it-IT" b="0" i="0" u="none" strike="noStrike" cap="none" normalizeH="0" baseline="0" dirty="0" err="1">
                <a:ln>
                  <a:noFill/>
                </a:ln>
                <a:solidFill>
                  <a:schemeClr val="tx1"/>
                </a:solidFill>
                <a:effectLst/>
                <a:latin typeface="Coolvetica"/>
              </a:rPr>
              <a:t>analizar </a:t>
            </a:r>
            <a:r>
              <a:rPr kumimoji="0" lang="it-IT" altLang="it-IT" b="0" i="0" u="none" strike="noStrike" cap="none" normalizeH="0" baseline="0" dirty="0">
                <a:ln>
                  <a:noFill/>
                </a:ln>
                <a:solidFill>
                  <a:schemeClr val="tx1"/>
                </a:solidFill>
                <a:effectLst/>
                <a:latin typeface="Coolvetica"/>
              </a:rPr>
              <a:t>imágenes</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Fomentar </a:t>
            </a:r>
            <a:r>
              <a:rPr kumimoji="0" lang="it-IT" altLang="it-IT" b="0" i="0" u="none" strike="noStrike" cap="none" normalizeH="0" baseline="0" dirty="0">
                <a:ln>
                  <a:noFill/>
                </a:ln>
                <a:solidFill>
                  <a:schemeClr val="tx1"/>
                </a:solidFill>
                <a:effectLst/>
                <a:latin typeface="Coolvetica"/>
              </a:rPr>
              <a:t>la diversidad de modelos y el uso positivo de las redes sociales</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Sugerir desintoxicaciones de las</a:t>
            </a:r>
            <a:r>
              <a:rPr kumimoji="0" lang="it-IT" altLang="it-IT" b="0" i="0" u="none" strike="noStrike" cap="none" normalizeH="0" baseline="0" dirty="0">
                <a:ln>
                  <a:noFill/>
                </a:ln>
                <a:solidFill>
                  <a:schemeClr val="tx1"/>
                </a:solidFill>
                <a:effectLst/>
                <a:latin typeface="Coolvetica"/>
              </a:rPr>
              <a:t> redes sociales o </a:t>
            </a:r>
            <a:r>
              <a:rPr kumimoji="0" lang="it-IT" altLang="it-IT" b="0" i="0" u="none" strike="noStrike" cap="none" normalizeH="0" baseline="0" dirty="0" err="1">
                <a:ln>
                  <a:noFill/>
                </a:ln>
                <a:solidFill>
                  <a:schemeClr val="tx1"/>
                </a:solidFill>
                <a:effectLst/>
                <a:latin typeface="Coolvetica"/>
              </a:rPr>
              <a:t>contenido curado </a:t>
            </a:r>
            <a:r>
              <a:rPr kumimoji="0" lang="it-IT" altLang="it-IT" b="0" i="0" u="none" strike="noStrike" cap="none" normalizeH="0" baseline="0" dirty="0">
                <a:ln>
                  <a:noFill/>
                </a:ln>
                <a:solidFill>
                  <a:schemeClr val="tx1"/>
                </a:solidFill>
                <a:effectLst/>
                <a:latin typeface="Coolvetica"/>
              </a:rPr>
              <a:t>para </a:t>
            </a:r>
            <a:r>
              <a:rPr kumimoji="0" lang="it-IT" altLang="it-IT" b="0" i="0" u="none" strike="noStrike" cap="none" normalizeH="0" baseline="0" dirty="0" err="1">
                <a:ln>
                  <a:noFill/>
                </a:ln>
                <a:solidFill>
                  <a:schemeClr val="tx1"/>
                </a:solidFill>
                <a:effectLst/>
                <a:latin typeface="Coolvetica"/>
              </a:rPr>
              <a:t>la positividad </a:t>
            </a:r>
            <a:r>
              <a:rPr kumimoji="0" lang="it-IT" altLang="it-IT" b="0" i="0" u="none" strike="noStrike" cap="none" normalizeH="0" baseline="0" dirty="0">
                <a:ln>
                  <a:noFill/>
                </a:ln>
                <a:solidFill>
                  <a:schemeClr val="tx1"/>
                </a:solidFill>
                <a:effectLst/>
                <a:latin typeface="Coolvetica"/>
              </a:rPr>
              <a:t>corporal.</a:t>
            </a:r>
          </a:p>
          <a:p>
            <a:endParaRPr lang="en-US" sz="2400" b="0" u="none" strike="noStrike" dirty="0">
              <a:uFillTx/>
              <a:latin typeface="Coolvetica"/>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5D6F7C35-C028-E8B2-4304-3EFF8D1EC46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8402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2C6AF-13A0-EE54-EE01-106384AC005B}"/>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527CDC7E-BC50-2A28-297E-7B2BB7AB2339}"/>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D35BCD3F-5132-1D17-4B38-AC22EEBBD82A}"/>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04FE7266-43E3-3040-3E28-B9F63194E2AB}"/>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9031B62-C29C-6C48-FE54-D233397DF1D0}"/>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2151D35A-E8CB-556D-83EB-EB256B9CEAAD}"/>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7C599EE9-EC79-44F9-8B32-F355989F553B}"/>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Fomentar la confianza y la comunicación abierta</a:t>
            </a:r>
          </a:p>
          <a:p>
            <a:pPr marL="285750" indent="-285750">
              <a:buFont typeface="Wingdings" panose="05000000000000000000" pitchFamily="2" charset="2"/>
              <a:buChar char="§"/>
            </a:pPr>
            <a:r>
              <a:rPr lang="en-US" sz="2400" dirty="0">
                <a:solidFill>
                  <a:schemeClr val="bg1"/>
                </a:solidFill>
                <a:latin typeface="Coolvetica"/>
                <a:ea typeface="Microsoft YaHei"/>
              </a:rPr>
              <a:t>Evitar la culpa y la crítica</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Educar sin presionar</a:t>
            </a:r>
          </a:p>
          <a:p>
            <a:pPr marL="285750" indent="-285750">
              <a:buFont typeface="Wingdings" panose="05000000000000000000" pitchFamily="2" charset="2"/>
              <a:buChar char="§"/>
            </a:pPr>
            <a:r>
              <a:rPr lang="en-US" sz="2400" dirty="0">
                <a:solidFill>
                  <a:schemeClr val="bg1"/>
                </a:solidFill>
                <a:latin typeface="Coolvetica"/>
                <a:ea typeface="Microsoft YaHei"/>
              </a:rPr>
              <a:t>Fomentar la ayuda profesional</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Implicar a </a:t>
            </a:r>
            <a:r>
              <a:rPr lang="en-US" sz="2400" dirty="0">
                <a:solidFill>
                  <a:schemeClr val="bg1"/>
                </a:solidFill>
                <a:latin typeface="Coolvetica"/>
                <a:ea typeface="Microsoft YaHei"/>
              </a:rPr>
              <a:t>la familia y a las redes de apoyo</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Fomentar una relación sana con la comida y el ejercicio</a:t>
            </a:r>
          </a:p>
          <a:p>
            <a:pPr marL="285750" indent="-285750">
              <a:buFont typeface="Wingdings" panose="05000000000000000000" pitchFamily="2" charset="2"/>
              <a:buChar char="§"/>
            </a:pPr>
            <a:r>
              <a:rPr lang="en-US" sz="2400" b="0" u="none" strike="noStrike" dirty="0">
                <a:uFillTx/>
                <a:latin typeface="Coolvetica"/>
                <a:ea typeface="Microsoft YaHei"/>
              </a:rPr>
              <a:t>Cuestionar </a:t>
            </a:r>
            <a:r>
              <a:rPr lang="en-US" sz="2400" dirty="0">
                <a:latin typeface="Coolvetica"/>
                <a:ea typeface="Microsoft YaHei"/>
              </a:rPr>
              <a:t>las influencias sociales y mediáticas poco realistas</a:t>
            </a:r>
            <a:endParaRPr lang="en-US" sz="2400" b="0" u="none" strike="noStrike" dirty="0">
              <a:uFillTx/>
              <a:latin typeface="Coolvetica"/>
            </a:endParaRPr>
          </a:p>
        </p:txBody>
      </p:sp>
      <p:sp>
        <p:nvSpPr>
          <p:cNvPr id="2" name="CuadroTexto 22">
            <a:extLst>
              <a:ext uri="{FF2B5EF4-FFF2-40B4-BE49-F238E27FC236}">
                <a16:creationId xmlns:a16="http://schemas.microsoft.com/office/drawing/2014/main" id="{EF6E65B8-72D3-E0B6-09CB-027B5E22F3F7}"/>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Cómo acercarse a un joven con un trastorno BI</a:t>
            </a:r>
          </a:p>
        </p:txBody>
      </p:sp>
      <p:sp>
        <p:nvSpPr>
          <p:cNvPr id="4" name="CuadroTexto 23">
            <a:extLst>
              <a:ext uri="{FF2B5EF4-FFF2-40B4-BE49-F238E27FC236}">
                <a16:creationId xmlns:a16="http://schemas.microsoft.com/office/drawing/2014/main" id="{D5A4574A-61A4-2C37-0736-6C4365892FD9}"/>
              </a:ext>
            </a:extLst>
          </p:cNvPr>
          <p:cNvSpPr txBox="1"/>
          <p:nvPr/>
        </p:nvSpPr>
        <p:spPr>
          <a:xfrm>
            <a:off x="1178536" y="1807872"/>
            <a:ext cx="5225546" cy="1995152"/>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Abordar los nocivos ideales de </a:t>
            </a:r>
            <a:r>
              <a:rPr kumimoji="0" lang="it-IT" altLang="it-IT" b="0" i="0" u="none" strike="noStrike" cap="none" normalizeH="0" baseline="0" dirty="0">
                <a:ln>
                  <a:noFill/>
                </a:ln>
                <a:solidFill>
                  <a:schemeClr val="tx1"/>
                </a:solidFill>
                <a:effectLst/>
                <a:latin typeface="Coolvetica"/>
              </a:rPr>
              <a:t>belleza y forma física en los medios de comunicación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Alfabetización </a:t>
            </a:r>
            <a:r>
              <a:rPr kumimoji="0" lang="it-IT" altLang="it-IT" b="0" i="0" u="none" strike="noStrike" cap="none" normalizeH="0" baseline="0" dirty="0">
                <a:ln>
                  <a:noFill/>
                </a:ln>
                <a:solidFill>
                  <a:schemeClr val="tx1"/>
                </a:solidFill>
                <a:effectLst/>
                <a:latin typeface="Coolvetica"/>
              </a:rPr>
              <a:t>mediática: </a:t>
            </a:r>
            <a:r>
              <a:rPr kumimoji="0" lang="it-IT" altLang="it-IT" b="0" i="0" u="none" strike="noStrike" cap="none" normalizeH="0" baseline="0" dirty="0" err="1">
                <a:ln>
                  <a:noFill/>
                </a:ln>
                <a:solidFill>
                  <a:schemeClr val="tx1"/>
                </a:solidFill>
                <a:effectLst/>
                <a:latin typeface="Coolvetica"/>
              </a:rPr>
              <a:t>cuestionar </a:t>
            </a:r>
            <a:r>
              <a:rPr kumimoji="0" lang="it-IT" altLang="it-IT" b="0" i="0" u="none" strike="noStrike" cap="none" normalizeH="0" baseline="0" dirty="0">
                <a:ln>
                  <a:noFill/>
                </a:ln>
                <a:solidFill>
                  <a:schemeClr val="tx1"/>
                </a:solidFill>
                <a:effectLst/>
                <a:latin typeface="Coolvetica"/>
              </a:rPr>
              <a:t>y </a:t>
            </a:r>
            <a:r>
              <a:rPr kumimoji="0" lang="it-IT" altLang="it-IT" b="0" i="0" u="none" strike="noStrike" cap="none" normalizeH="0" baseline="0" dirty="0" err="1">
                <a:ln>
                  <a:noFill/>
                </a:ln>
                <a:solidFill>
                  <a:schemeClr val="tx1"/>
                </a:solidFill>
                <a:effectLst/>
                <a:latin typeface="Coolvetica"/>
              </a:rPr>
              <a:t>analizar </a:t>
            </a:r>
            <a:r>
              <a:rPr kumimoji="0" lang="it-IT" altLang="it-IT" b="0" i="0" u="none" strike="noStrike" cap="none" normalizeH="0" baseline="0" dirty="0">
                <a:ln>
                  <a:noFill/>
                </a:ln>
                <a:solidFill>
                  <a:schemeClr val="tx1"/>
                </a:solidFill>
                <a:effectLst/>
                <a:latin typeface="Coolvetica"/>
              </a:rPr>
              <a:t>imágenes</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Fomentar </a:t>
            </a:r>
            <a:r>
              <a:rPr kumimoji="0" lang="it-IT" altLang="it-IT" b="0" i="0" u="none" strike="noStrike" cap="none" normalizeH="0" baseline="0" dirty="0">
                <a:ln>
                  <a:noFill/>
                </a:ln>
                <a:solidFill>
                  <a:schemeClr val="tx1"/>
                </a:solidFill>
                <a:effectLst/>
                <a:latin typeface="Coolvetica"/>
              </a:rPr>
              <a:t>la diversidad de modelos y el uso positivo de las redes sociales</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Sugerir desintoxicaciones de las</a:t>
            </a:r>
            <a:r>
              <a:rPr kumimoji="0" lang="it-IT" altLang="it-IT" b="0" i="0" u="none" strike="noStrike" cap="none" normalizeH="0" baseline="0" dirty="0">
                <a:ln>
                  <a:noFill/>
                </a:ln>
                <a:solidFill>
                  <a:schemeClr val="tx1"/>
                </a:solidFill>
                <a:effectLst/>
                <a:latin typeface="Coolvetica"/>
              </a:rPr>
              <a:t> redes sociales o </a:t>
            </a:r>
            <a:r>
              <a:rPr kumimoji="0" lang="it-IT" altLang="it-IT" b="0" i="0" u="none" strike="noStrike" cap="none" normalizeH="0" baseline="0" dirty="0" err="1">
                <a:ln>
                  <a:noFill/>
                </a:ln>
                <a:solidFill>
                  <a:schemeClr val="tx1"/>
                </a:solidFill>
                <a:effectLst/>
                <a:latin typeface="Coolvetica"/>
              </a:rPr>
              <a:t>contenido curado </a:t>
            </a:r>
            <a:r>
              <a:rPr kumimoji="0" lang="it-IT" altLang="it-IT" b="0" i="0" u="none" strike="noStrike" cap="none" normalizeH="0" baseline="0" dirty="0">
                <a:ln>
                  <a:noFill/>
                </a:ln>
                <a:solidFill>
                  <a:schemeClr val="tx1"/>
                </a:solidFill>
                <a:effectLst/>
                <a:latin typeface="Coolvetica"/>
              </a:rPr>
              <a:t>para </a:t>
            </a:r>
            <a:r>
              <a:rPr kumimoji="0" lang="it-IT" altLang="it-IT" b="0" i="0" u="none" strike="noStrike" cap="none" normalizeH="0" baseline="0" dirty="0" err="1">
                <a:ln>
                  <a:noFill/>
                </a:ln>
                <a:solidFill>
                  <a:schemeClr val="tx1"/>
                </a:solidFill>
                <a:effectLst/>
                <a:latin typeface="Coolvetica"/>
              </a:rPr>
              <a:t>la positividad </a:t>
            </a:r>
            <a:r>
              <a:rPr kumimoji="0" lang="it-IT" altLang="it-IT" b="0" i="0" u="none" strike="noStrike" cap="none" normalizeH="0" baseline="0" dirty="0">
                <a:ln>
                  <a:noFill/>
                </a:ln>
                <a:solidFill>
                  <a:schemeClr val="tx1"/>
                </a:solidFill>
                <a:effectLst/>
                <a:latin typeface="Coolvetica"/>
              </a:rPr>
              <a:t>corporal.</a:t>
            </a:r>
          </a:p>
          <a:p>
            <a:endParaRPr lang="en-US" sz="2400" b="0" u="none" strike="noStrike" dirty="0">
              <a:uFillTx/>
              <a:latin typeface="Coolvetica"/>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491AC7C0-55DA-3F32-F3C8-6A42B02537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14851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CEED3-B390-7351-8305-C14C08A0412D}"/>
            </a:ext>
          </a:extLst>
        </p:cNvPr>
        <p:cNvGrpSpPr/>
        <p:nvPr/>
      </p:nvGrpSpPr>
      <p:grpSpPr>
        <a:xfrm>
          <a:off x="0" y="0"/>
          <a:ext cx="0" cy="0"/>
          <a:chOff x="0" y="0"/>
          <a:chExt cx="0" cy="0"/>
        </a:xfrm>
      </p:grpSpPr>
      <p:pic>
        <p:nvPicPr>
          <p:cNvPr id="16386" name="Picture 2" descr="Speech bubble, speech cloud. Friendly chat. Conversation dialogue. People  talking. Hand drawn. Stickman cartoon. Doodle sketch, Vector graphic Stock  Vector Image &amp; Art - Alamy">
            <a:extLst>
              <a:ext uri="{FF2B5EF4-FFF2-40B4-BE49-F238E27FC236}">
                <a16:creationId xmlns:a16="http://schemas.microsoft.com/office/drawing/2014/main" id="{8DC64148-25E1-9FA4-B336-2311B8F3877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172" t="15357" r="10671" b="19374"/>
          <a:stretch/>
        </p:blipFill>
        <p:spPr bwMode="auto">
          <a:xfrm>
            <a:off x="6955833" y="1895670"/>
            <a:ext cx="2601687" cy="2516095"/>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8FF0F308-3FE4-2E68-C1E5-3BC9C600CE24}"/>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691D2E7B-64BB-5B57-4339-B9133E3E6BEF}"/>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0406BE7B-E2EA-1A5D-C178-05800A51534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3A7BF19A-0DE1-BA3D-A083-E039BBF5C367}"/>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C53EB074-381B-5747-B42D-2D5AA2ACA38A}"/>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75BE801D-152E-E6C8-F010-7BA593888B07}"/>
              </a:ext>
            </a:extLst>
          </p:cNvPr>
          <p:cNvSpPr txBox="1"/>
          <p:nvPr/>
        </p:nvSpPr>
        <p:spPr>
          <a:xfrm>
            <a:off x="856980" y="1086956"/>
            <a:ext cx="6711262" cy="2591425"/>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Elige el momento adecuado: nunca al final del entrenamiento ni delante de otras personas.</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Ser empático, no inquisitivo</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Utilizar un lenguaje neutro</a:t>
            </a:r>
            <a:endParaRPr kumimoji="0" lang="en-US" sz="2400" b="0" i="0" u="none" strike="noStrike" kern="1200" cap="none" spc="0" normalizeH="0" baseline="0" noProof="0" dirty="0">
              <a:ln>
                <a:noFill/>
              </a:ln>
              <a:solidFill>
                <a:srgbClr val="000000"/>
              </a:solidFill>
              <a:effectLst/>
              <a:uLnTx/>
              <a:uFillTx/>
              <a:latin typeface="Coolvetica"/>
              <a:ea typeface="Microsoft YaHei"/>
            </a:endParaRP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Utilice preguntas abiertas y no fuerce</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Escuchar activamente</a:t>
            </a:r>
            <a:endParaRPr kumimoji="0" lang="en-US" sz="2400" b="0" i="0" u="none" strike="noStrike" kern="1200" cap="none" spc="0" normalizeH="0" baseline="0" noProof="0" dirty="0">
              <a:ln>
                <a:noFill/>
              </a:ln>
              <a:solidFill>
                <a:srgbClr val="000000"/>
              </a:solidFill>
              <a:effectLst/>
              <a:uLnTx/>
              <a:uFillTx/>
              <a:latin typeface="Coolvetica"/>
              <a:ea typeface="Microsoft YaHei"/>
            </a:endParaRP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Deja espacio: ¡hasta el silencio comunica!</a:t>
            </a: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411779D3-1817-E298-2497-C317E31BE47B}"/>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Cómo iniciar un diálogo</a:t>
            </a:r>
          </a:p>
        </p:txBody>
      </p:sp>
    </p:spTree>
    <p:extLst>
      <p:ext uri="{BB962C8B-B14F-4D97-AF65-F5344CB8AC3E}">
        <p14:creationId xmlns:p14="http://schemas.microsoft.com/office/powerpoint/2010/main" val="40926383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E2128-5668-E1D7-7063-AABFCC7AF4D6}"/>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28A8CF5E-1663-B90D-491F-616E1F184DC4}"/>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642FADDC-F92D-F87E-CF13-65512EB9D8C3}"/>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58DE70B3-98E7-7005-B0B5-AD4F0B0AD5CF}"/>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D216D8D-99DA-7DE6-4D75-AA868EF53BD6}"/>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10F922BF-190D-9B30-9DB7-ABBF13332816}"/>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38D146EC-B039-D845-F3D6-DE819E95453E}"/>
              </a:ext>
            </a:extLst>
          </p:cNvPr>
          <p:cNvSpPr txBox="1"/>
          <p:nvPr/>
        </p:nvSpPr>
        <p:spPr>
          <a:xfrm>
            <a:off x="856980" y="1086957"/>
            <a:ext cx="6711262" cy="2363814"/>
          </a:xfrm>
          <a:prstGeom prst="rect">
            <a:avLst/>
          </a:prstGeom>
          <a:noFill/>
          <a:ln w="0">
            <a:noFill/>
          </a:ln>
        </p:spPr>
        <p:txBody>
          <a:bodyPr lIns="90000" tIns="45000" rIns="90000" bIns="45000" anchor="t">
            <a:noAutofit/>
          </a:bodyPr>
          <a:lstStyle/>
          <a:p>
            <a:pPr marL="342900" indent="-342900">
              <a:spcAft>
                <a:spcPts val="1200"/>
              </a:spcAft>
              <a:buFont typeface="Wingdings" panose="05000000000000000000" pitchFamily="2" charset="2"/>
              <a:buChar char="q"/>
            </a:pPr>
            <a:r>
              <a:rPr lang="en-US" sz="2400" b="0" u="none" strike="noStrike" dirty="0">
                <a:solidFill>
                  <a:srgbClr val="000000"/>
                </a:solidFill>
                <a:uFillTx/>
                <a:latin typeface="Coolvetica"/>
              </a:rPr>
              <a:t>"¿Cómo te sientes cuando no puedes hacer ejercicio?"</a:t>
            </a:r>
          </a:p>
          <a:p>
            <a:pPr marL="342900" indent="-342900">
              <a:spcAft>
                <a:spcPts val="1200"/>
              </a:spcAft>
              <a:buFont typeface="Wingdings" panose="05000000000000000000" pitchFamily="2" charset="2"/>
              <a:buChar char="q"/>
            </a:pPr>
            <a:r>
              <a:rPr lang="en-US" sz="2400" b="0" u="none" strike="noStrike" dirty="0">
                <a:solidFill>
                  <a:srgbClr val="000000"/>
                </a:solidFill>
                <a:uFillTx/>
                <a:latin typeface="Coolvetica"/>
              </a:rPr>
              <a:t>"¿Qué es lo que más te gusta de hacer ejercicio?"</a:t>
            </a:r>
          </a:p>
          <a:p>
            <a:pPr marL="342900" indent="-342900">
              <a:spcAft>
                <a:spcPts val="1200"/>
              </a:spcAft>
              <a:buFont typeface="Wingdings" panose="05000000000000000000" pitchFamily="2" charset="2"/>
              <a:buChar char="q"/>
            </a:pPr>
            <a:r>
              <a:rPr lang="en-US" sz="2400" b="0" u="none" strike="noStrike" dirty="0">
                <a:solidFill>
                  <a:srgbClr val="000000"/>
                </a:solidFill>
                <a:uFillTx/>
                <a:latin typeface="Coolvetica"/>
              </a:rPr>
              <a:t>"¿Alguna vez haces ejercicio cuando estás cansado o enfermo?".</a:t>
            </a:r>
          </a:p>
          <a:p>
            <a:pPr marL="342900" indent="-342900">
              <a:spcAft>
                <a:spcPts val="1200"/>
              </a:spcAft>
              <a:buFont typeface="Wingdings" panose="05000000000000000000" pitchFamily="2" charset="2"/>
              <a:buChar char="q"/>
            </a:pPr>
            <a:r>
              <a:rPr lang="en-US" sz="2400" b="0" u="none" strike="noStrike" dirty="0">
                <a:solidFill>
                  <a:srgbClr val="000000"/>
                </a:solidFill>
                <a:uFillTx/>
                <a:latin typeface="Coolvetica"/>
              </a:rPr>
              <a:t>"¿Cuál es tu objetivo para ti mismo?"</a:t>
            </a:r>
          </a:p>
        </p:txBody>
      </p:sp>
      <p:sp>
        <p:nvSpPr>
          <p:cNvPr id="2" name="CuadroTexto 22">
            <a:extLst>
              <a:ext uri="{FF2B5EF4-FFF2-40B4-BE49-F238E27FC236}">
                <a16:creationId xmlns:a16="http://schemas.microsoft.com/office/drawing/2014/main" id="{9E7AE826-9146-51B2-87CA-294478516970}"/>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Probar la relación con la formación</a:t>
            </a:r>
          </a:p>
        </p:txBody>
      </p:sp>
    </p:spTree>
    <p:extLst>
      <p:ext uri="{BB962C8B-B14F-4D97-AF65-F5344CB8AC3E}">
        <p14:creationId xmlns:p14="http://schemas.microsoft.com/office/powerpoint/2010/main" val="29119648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p14="http://schemas.microsoft.com/office/powerpoint/2010/main">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E9A2B9-3A86-401F-C604-701C5243CBEB}"/>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C202B433-2029-3292-64DC-8AD0891F58DF}"/>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363726D6-214F-1FB0-FA92-06F9A1A59D29}"/>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A0765371-39FF-9BBC-30B8-6983074A205B}"/>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4936F506-B942-0E52-E98B-78AED2E13DB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C4BB2D1F-ADA4-F60E-F317-8571E4E0C90A}"/>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8BD5F53A-5041-DC30-A75E-C3069A1607B4}"/>
              </a:ext>
            </a:extLst>
          </p:cNvPr>
          <p:cNvSpPr txBox="1"/>
          <p:nvPr/>
        </p:nvSpPr>
        <p:spPr>
          <a:xfrm>
            <a:off x="856980" y="1086956"/>
            <a:ext cx="6711262" cy="2837343"/>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"¿Hay algún alimento que evite siempre?".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"¿Cómo te sientes después de comer?"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"¿Alguna vez te miras al espejo y no te gusta lo que ves?".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"¿Cómo ha cambiado tu alimentación en los últimos meses?".</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939450A3-4D0A-B57F-D274-39FE6FBF0FCC}"/>
              </a:ext>
            </a:extLst>
          </p:cNvPr>
          <p:cNvSpPr txBox="1"/>
          <p:nvPr/>
        </p:nvSpPr>
        <p:spPr>
          <a:xfrm>
            <a:off x="609598" y="497514"/>
            <a:ext cx="8115301"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Investigar la relación con la comida y el cuerpo</a:t>
            </a:r>
          </a:p>
        </p:txBody>
      </p:sp>
    </p:spTree>
    <p:extLst>
      <p:ext uri="{BB962C8B-B14F-4D97-AF65-F5344CB8AC3E}">
        <p14:creationId xmlns:p14="http://schemas.microsoft.com/office/powerpoint/2010/main" val="12598628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p14="http://schemas.microsoft.com/office/powerpoint/2010/main">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6E99FD-432D-0422-9E2F-A91E91D99E5C}"/>
            </a:ext>
          </a:extLst>
        </p:cNvPr>
        <p:cNvGrpSpPr/>
        <p:nvPr/>
      </p:nvGrpSpPr>
      <p:grpSpPr>
        <a:xfrm>
          <a:off x="0" y="0"/>
          <a:ext cx="0" cy="0"/>
          <a:chOff x="0" y="0"/>
          <a:chExt cx="0" cy="0"/>
        </a:xfrm>
      </p:grpSpPr>
      <p:pic>
        <p:nvPicPr>
          <p:cNvPr id="3" name="Segnaposto contenuto 4">
            <a:extLst>
              <a:ext uri="{FF2B5EF4-FFF2-40B4-BE49-F238E27FC236}">
                <a16:creationId xmlns:a16="http://schemas.microsoft.com/office/drawing/2014/main" id="{9623D6A6-D68F-56ED-15C0-5DBE77B6FFD9}"/>
              </a:ext>
            </a:extLst>
          </p:cNvPr>
          <p:cNvPicPr>
            <a:picLocks noChangeAspect="1"/>
          </p:cNvPicPr>
          <p:nvPr/>
        </p:nvPicPr>
        <p:blipFill rotWithShape="1">
          <a:blip r:embed="rId3">
            <a:extLst>
              <a:ext uri="{28A0092B-C50C-407E-A947-70E740481C1C}">
                <a14:useLocalDpi xmlns:a14="http://schemas.microsoft.com/office/drawing/2010/main" val="0"/>
              </a:ext>
            </a:extLst>
          </a:blip>
          <a:srcRect l="41639" t="6666" r="7953"/>
          <a:stretch/>
        </p:blipFill>
        <p:spPr>
          <a:xfrm>
            <a:off x="6676149" y="1499952"/>
            <a:ext cx="2801984" cy="3452568"/>
          </a:xfrm>
          <a:prstGeom prst="rect">
            <a:avLst/>
          </a:prstGeom>
        </p:spPr>
      </p:pic>
      <p:sp>
        <p:nvSpPr>
          <p:cNvPr id="18" name="Rectángulo 17">
            <a:extLst>
              <a:ext uri="{FF2B5EF4-FFF2-40B4-BE49-F238E27FC236}">
                <a16:creationId xmlns:a16="http://schemas.microsoft.com/office/drawing/2014/main" id="{B8B336E7-233B-9E34-D863-BD15FCBDBC03}"/>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065942C3-850B-CDCB-A338-AF6F641FCCA7}"/>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C0CCF726-B15B-1028-B915-B4808C0D66B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0C86E02B-4637-BCDC-BE20-0141BB2D507B}"/>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CD98D3C7-CBCB-2C1B-CCD9-2B587D5E741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4A434563-0B2E-E5D7-697D-1D74CA2B2D9F}"/>
              </a:ext>
            </a:extLst>
          </p:cNvPr>
          <p:cNvSpPr txBox="1"/>
          <p:nvPr/>
        </p:nvSpPr>
        <p:spPr>
          <a:xfrm>
            <a:off x="856980" y="1086956"/>
            <a:ext cx="6711262" cy="2162429"/>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"Sólo como si he entrenado lo suficiente"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"No puedo parar, si me salto un día, me siento mal"</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"Nunca me gustaré a mí mismo"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"Quiero ver los huesos/definición"</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B3689B51-2700-B81D-D80A-6F6506CE1737}"/>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Respuestas que merecen atención</a:t>
            </a:r>
          </a:p>
        </p:txBody>
      </p:sp>
    </p:spTree>
    <p:extLst>
      <p:ext uri="{BB962C8B-B14F-4D97-AF65-F5344CB8AC3E}">
        <p14:creationId xmlns:p14="http://schemas.microsoft.com/office/powerpoint/2010/main" val="40289739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6AD9B8-D381-FB34-E44F-5B32B780F1FA}"/>
            </a:ext>
          </a:extLst>
        </p:cNvPr>
        <p:cNvGrpSpPr/>
        <p:nvPr/>
      </p:nvGrpSpPr>
      <p:grpSpPr>
        <a:xfrm>
          <a:off x="0" y="0"/>
          <a:ext cx="0" cy="0"/>
          <a:chOff x="0" y="0"/>
          <a:chExt cx="0" cy="0"/>
        </a:xfrm>
      </p:grpSpPr>
      <p:pic>
        <p:nvPicPr>
          <p:cNvPr id="3" name="Picture 2" descr="Symptoms and Causes of Body Dysmorphic Disorder - Cognitive Behavior  Associates">
            <a:extLst>
              <a:ext uri="{FF2B5EF4-FFF2-40B4-BE49-F238E27FC236}">
                <a16:creationId xmlns:a16="http://schemas.microsoft.com/office/drawing/2014/main" id="{1756E577-DEFB-9C6F-FB71-80E697B1103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49744" y="247943"/>
            <a:ext cx="3180507" cy="1044308"/>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034CC5B2-C5BA-F24A-D5A5-CEDAD5489B84}"/>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5AAD8296-76B6-CFC9-0A54-99E27DB0334C}"/>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446C5D84-AA4E-0AF2-3493-F8B43ED4708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E3E54B2E-D0B3-F7DF-6A8B-0E1206D03C85}"/>
              </a:ext>
            </a:extLst>
          </p:cNvPr>
          <p:cNvPicPr/>
          <p:nvPr/>
        </p:nvPicPr>
        <p:blipFill>
          <a:blip r:embed="rId5"/>
          <a:stretch/>
        </p:blipFill>
        <p:spPr>
          <a:xfrm>
            <a:off x="8109000" y="5182560"/>
            <a:ext cx="1622880" cy="361440"/>
          </a:xfrm>
          <a:prstGeom prst="rect">
            <a:avLst/>
          </a:prstGeom>
          <a:noFill/>
          <a:ln w="0">
            <a:noFill/>
          </a:ln>
        </p:spPr>
      </p:pic>
      <p:sp>
        <p:nvSpPr>
          <p:cNvPr id="2" name="CuadroTexto 23">
            <a:extLst>
              <a:ext uri="{FF2B5EF4-FFF2-40B4-BE49-F238E27FC236}">
                <a16:creationId xmlns:a16="http://schemas.microsoft.com/office/drawing/2014/main" id="{6EA0EF54-B58C-B7DA-E157-BC7AEA02FFEC}"/>
              </a:ext>
            </a:extLst>
          </p:cNvPr>
          <p:cNvSpPr txBox="1"/>
          <p:nvPr/>
        </p:nvSpPr>
        <p:spPr>
          <a:xfrm>
            <a:off x="285750" y="2149752"/>
            <a:ext cx="9566910" cy="2573536"/>
          </a:xfrm>
          <a:prstGeom prst="rect">
            <a:avLst/>
          </a:prstGeom>
          <a:noFill/>
          <a:ln w="0">
            <a:noFill/>
          </a:ln>
        </p:spPr>
        <p:txBody>
          <a:bodyPr lIns="90000" tIns="45000" rIns="90000" bIns="45000" anchor="t">
            <a:noAutofit/>
          </a:bodyPr>
          <a:lstStyle/>
          <a:p>
            <a:pPr algn="ctr"/>
            <a:r>
              <a:rPr lang="en-US" sz="2400" i="1" dirty="0"/>
              <a:t>Cómo te ves cuando te miras al espejo o te imaginas en tu mente.</a:t>
            </a:r>
          </a:p>
          <a:p>
            <a:endParaRPr lang="en-US" sz="2400" b="0" i="1" u="none" strike="noStrike" dirty="0">
              <a:solidFill>
                <a:srgbClr val="000000"/>
              </a:solidFill>
              <a:uFillTx/>
              <a:latin typeface="Coolvetica"/>
            </a:endParaRPr>
          </a:p>
          <a:p>
            <a:endParaRPr lang="en-US" sz="2400" i="1" dirty="0">
              <a:solidFill>
                <a:srgbClr val="000000"/>
              </a:solidFill>
              <a:latin typeface="Coolvetica"/>
            </a:endParaRPr>
          </a:p>
          <a:p>
            <a:pPr algn="ctr"/>
            <a:r>
              <a:rPr lang="en-US" sz="1600" dirty="0"/>
              <a:t>Una persona puede pesar 50 kg y sentirse "gorda" o tener músculos evidentes y no verse nunca suficiente. La imagen corporal no es un hecho objetivo.</a:t>
            </a:r>
            <a:endParaRPr lang="it-IT" sz="1600" dirty="0"/>
          </a:p>
          <a:p>
            <a:endParaRPr lang="en-US" sz="2400" b="0" i="1" u="none" strike="noStrike" dirty="0">
              <a:solidFill>
                <a:srgbClr val="000000"/>
              </a:solidFill>
              <a:uFillTx/>
              <a:latin typeface="Coolvetica"/>
            </a:endParaRPr>
          </a:p>
        </p:txBody>
      </p:sp>
      <p:sp>
        <p:nvSpPr>
          <p:cNvPr id="4" name="CuadroTexto 22">
            <a:extLst>
              <a:ext uri="{FF2B5EF4-FFF2-40B4-BE49-F238E27FC236}">
                <a16:creationId xmlns:a16="http://schemas.microsoft.com/office/drawing/2014/main" id="{630B1833-DEC1-A096-CC57-96FF5F6F2B38}"/>
              </a:ext>
            </a:extLst>
          </p:cNvPr>
          <p:cNvSpPr txBox="1"/>
          <p:nvPr/>
        </p:nvSpPr>
        <p:spPr>
          <a:xfrm>
            <a:off x="2202671" y="1292251"/>
            <a:ext cx="5674657" cy="914400"/>
          </a:xfrm>
          <a:prstGeom prst="rect">
            <a:avLst/>
          </a:prstGeom>
          <a:noFill/>
          <a:ln w="0">
            <a:noFill/>
          </a:ln>
        </p:spPr>
        <p:txBody>
          <a:bodyPr lIns="90000" tIns="45000" rIns="90000" bIns="45000" anchor="t">
            <a:noAutofit/>
          </a:bodyPr>
          <a:lstStyle/>
          <a:p>
            <a:pPr algn="ctr"/>
            <a:r>
              <a:rPr lang="en-US" sz="4800" b="0" u="none" strike="noStrike" dirty="0">
                <a:solidFill>
                  <a:srgbClr val="E98E24"/>
                </a:solidFill>
                <a:uFillTx/>
                <a:latin typeface="Coolvetica"/>
              </a:rPr>
              <a:t>¿Qué es la imagen corporal?</a:t>
            </a:r>
          </a:p>
        </p:txBody>
      </p:sp>
    </p:spTree>
    <p:extLst>
      <p:ext uri="{BB962C8B-B14F-4D97-AF65-F5344CB8AC3E}">
        <p14:creationId xmlns:p14="http://schemas.microsoft.com/office/powerpoint/2010/main" val="39179175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24211C-FC11-A4CE-0D68-C17A533E7140}"/>
            </a:ext>
          </a:extLst>
        </p:cNvPr>
        <p:cNvGrpSpPr/>
        <p:nvPr/>
      </p:nvGrpSpPr>
      <p:grpSpPr>
        <a:xfrm>
          <a:off x="0" y="0"/>
          <a:ext cx="0" cy="0"/>
          <a:chOff x="0" y="0"/>
          <a:chExt cx="0" cy="0"/>
        </a:xfrm>
      </p:grpSpPr>
      <p:pic>
        <p:nvPicPr>
          <p:cNvPr id="18436" name="Picture 4" descr="29,600+ Thumb Cartoon Stock Photos, Pictures &amp; Royalty-Free Images - iStock">
            <a:extLst>
              <a:ext uri="{FF2B5EF4-FFF2-40B4-BE49-F238E27FC236}">
                <a16:creationId xmlns:a16="http://schemas.microsoft.com/office/drawing/2014/main" id="{999D2703-37A4-E6C7-DD02-386A0212918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5742" t="11100"/>
          <a:stretch/>
        </p:blipFill>
        <p:spPr bwMode="auto">
          <a:xfrm>
            <a:off x="5520747" y="129288"/>
            <a:ext cx="732561" cy="896833"/>
          </a:xfrm>
          <a:prstGeom prst="rect">
            <a:avLst/>
          </a:prstGeom>
          <a:noFill/>
          <a:extLst>
            <a:ext uri="{909E8E84-426E-40DD-AFC4-6F175D3DCCD1}">
              <a14:hiddenFill xmlns:a14="http://schemas.microsoft.com/office/drawing/2010/main">
                <a:solidFill>
                  <a:srgbClr val="FFFFFF"/>
                </a:solidFill>
              </a14:hiddenFill>
            </a:ext>
          </a:extLst>
        </p:spPr>
      </p:pic>
      <p:pic>
        <p:nvPicPr>
          <p:cNvPr id="18434" name="Picture 2" descr="29,600+ Thumb Cartoon Stock Photos, Pictures &amp; Royalty-Free Images - iStock">
            <a:extLst>
              <a:ext uri="{FF2B5EF4-FFF2-40B4-BE49-F238E27FC236}">
                <a16:creationId xmlns:a16="http://schemas.microsoft.com/office/drawing/2014/main" id="{381016AD-679C-F715-310D-05D32B4129AC}"/>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54150"/>
          <a:stretch/>
        </p:blipFill>
        <p:spPr bwMode="auto">
          <a:xfrm>
            <a:off x="4037217" y="129288"/>
            <a:ext cx="732560" cy="973789"/>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7E796CDC-5CBC-5331-6E1C-A01BADE79B3D}"/>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AD993664-3124-A5AF-36F7-EE835DFB6384}"/>
              </a:ext>
            </a:extLst>
          </p:cNvPr>
          <p:cNvPicPr/>
          <p:nvPr/>
        </p:nvPicPr>
        <p:blipFill>
          <a:blip r:embed="rId5"/>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64E289E1-2E07-5514-9AEA-7DDFA579D730}"/>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B211014-EC2B-50C6-803A-1C848380E9D4}"/>
              </a:ext>
            </a:extLst>
          </p:cNvPr>
          <p:cNvPicPr/>
          <p:nvPr/>
        </p:nvPicPr>
        <p:blipFill>
          <a:blip r:embed="rId6"/>
          <a:stretch/>
        </p:blipFill>
        <p:spPr>
          <a:xfrm>
            <a:off x="8109000" y="5182560"/>
            <a:ext cx="1622880" cy="361440"/>
          </a:xfrm>
          <a:prstGeom prst="rect">
            <a:avLst/>
          </a:prstGeom>
          <a:noFill/>
          <a:ln w="0">
            <a:noFill/>
          </a:ln>
        </p:spPr>
      </p:pic>
      <p:sp>
        <p:nvSpPr>
          <p:cNvPr id="24" name="CuadroTexto 23">
            <a:extLst>
              <a:ext uri="{FF2B5EF4-FFF2-40B4-BE49-F238E27FC236}">
                <a16:creationId xmlns:a16="http://schemas.microsoft.com/office/drawing/2014/main" id="{5426DD71-A0CA-4E68-1B77-D4593CB1E0DC}"/>
              </a:ext>
            </a:extLst>
          </p:cNvPr>
          <p:cNvSpPr txBox="1"/>
          <p:nvPr/>
        </p:nvSpPr>
        <p:spPr>
          <a:xfrm>
            <a:off x="851538" y="1085845"/>
            <a:ext cx="4188774"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Validar las emociones sin minimizarlas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Evitar soluciones simplistas ("comer más")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Utiliza frases como: "Es normal sentirse así...".</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Dejar siempre la puerta abierta al diálogo</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4F36AF96-AFEC-E0FE-8955-02B727FCDF8B}"/>
              </a:ext>
            </a:extLst>
          </p:cNvPr>
          <p:cNvSpPr txBox="1"/>
          <p:nvPr/>
        </p:nvSpPr>
        <p:spPr>
          <a:xfrm>
            <a:off x="1055912" y="497514"/>
            <a:ext cx="2579915"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Qué hacer</a:t>
            </a:r>
          </a:p>
        </p:txBody>
      </p:sp>
      <p:sp>
        <p:nvSpPr>
          <p:cNvPr id="3" name="CuadroTexto 22">
            <a:extLst>
              <a:ext uri="{FF2B5EF4-FFF2-40B4-BE49-F238E27FC236}">
                <a16:creationId xmlns:a16="http://schemas.microsoft.com/office/drawing/2014/main" id="{1BCAF93A-BD84-BB2C-4390-AFF873D70534}"/>
              </a:ext>
            </a:extLst>
          </p:cNvPr>
          <p:cNvSpPr txBox="1"/>
          <p:nvPr/>
        </p:nvSpPr>
        <p:spPr>
          <a:xfrm>
            <a:off x="6444798" y="497514"/>
            <a:ext cx="2579915"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Qué evitar</a:t>
            </a:r>
          </a:p>
        </p:txBody>
      </p:sp>
      <p:sp>
        <p:nvSpPr>
          <p:cNvPr id="4" name="CuadroTexto 23">
            <a:extLst>
              <a:ext uri="{FF2B5EF4-FFF2-40B4-BE49-F238E27FC236}">
                <a16:creationId xmlns:a16="http://schemas.microsoft.com/office/drawing/2014/main" id="{7D346495-7E43-3AC0-9EBC-4DF1855318F6}"/>
              </a:ext>
            </a:extLst>
          </p:cNvPr>
          <p:cNvSpPr txBox="1"/>
          <p:nvPr/>
        </p:nvSpPr>
        <p:spPr>
          <a:xfrm>
            <a:off x="5282251" y="1085845"/>
            <a:ext cx="4188774"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Minimizar o reírse del problema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Hacer comentarios sobre el aspecto físico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Forzar la confianza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Utilizar comparaciones con otros clientes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Proponer soluciones "hágalo usted mismo</a:t>
            </a:r>
            <a:endParaRPr lang="en-US" sz="2400" b="0" u="none" strike="noStrike" dirty="0">
              <a:solidFill>
                <a:srgbClr val="000000"/>
              </a:solidFill>
              <a:uFillTx/>
              <a:latin typeface="Coolvetica"/>
            </a:endParaRPr>
          </a:p>
        </p:txBody>
      </p:sp>
    </p:spTree>
    <p:extLst>
      <p:ext uri="{BB962C8B-B14F-4D97-AF65-F5344CB8AC3E}">
        <p14:creationId xmlns:p14="http://schemas.microsoft.com/office/powerpoint/2010/main" val="29124335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35EA1F-3DD2-BAAE-768F-CC8A393C285C}"/>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90AAC45B-1917-C049-465A-231DCFA3248B}"/>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AFB6344A-B42B-2800-BCA0-19F8894452A7}"/>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D91E70B8-18F6-7683-E0B4-717602A510D0}"/>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8E200280-1034-FA16-9B19-DA71A396020F}"/>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D89882B-2E8D-DAA6-41AD-5AF31EC47CDB}"/>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F6835BF6-7BF2-A29F-EE50-0D9ADAF3F294}"/>
              </a:ext>
            </a:extLst>
          </p:cNvPr>
          <p:cNvSpPr txBox="1"/>
          <p:nvPr/>
        </p:nvSpPr>
        <p:spPr>
          <a:xfrm>
            <a:off x="856980" y="1086957"/>
            <a:ext cx="6711262"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Pérdida de peso significativa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Sospecha de uso de drogas para mejorar el rendimiento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Retraimiento social y escolar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Discurso autolesivo o depresivo</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C75D3955-3FBD-108F-035D-5D6CB5C13A07}"/>
              </a:ext>
            </a:extLst>
          </p:cNvPr>
          <p:cNvSpPr txBox="1"/>
          <p:nvPr/>
        </p:nvSpPr>
        <p:spPr>
          <a:xfrm>
            <a:off x="609599" y="497514"/>
            <a:ext cx="7717972"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Situaciones que requieren atención inmediata</a:t>
            </a:r>
          </a:p>
        </p:txBody>
      </p:sp>
      <p:pic>
        <p:nvPicPr>
          <p:cNvPr id="19458" name="Picture 2" descr="Siren - Free technology icons">
            <a:extLst>
              <a:ext uri="{FF2B5EF4-FFF2-40B4-BE49-F238E27FC236}">
                <a16:creationId xmlns:a16="http://schemas.microsoft.com/office/drawing/2014/main" id="{048AD56D-49D7-61E5-7E99-98ACFAE3F28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86699" y="256765"/>
            <a:ext cx="1676451" cy="1676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68977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43952-8476-3B62-9237-A86CC3B28810}"/>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6CD0018A-2B6D-0809-B93E-12770BBD7C0C}"/>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C675E377-0B92-F467-8249-2FEA1EFC8077}"/>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EBE45AB9-4215-B603-9992-4EF37F668037}"/>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FB85D603-6E31-1E74-462C-DDF9CB538F8B}"/>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5FFB3087-4E36-E47F-315F-7F4EBD05055D}"/>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ECA651DA-1D3D-808F-2ED2-B3F06597DAC4}"/>
              </a:ext>
            </a:extLst>
          </p:cNvPr>
          <p:cNvSpPr txBox="1"/>
          <p:nvPr/>
        </p:nvSpPr>
        <p:spPr>
          <a:xfrm>
            <a:off x="609599" y="1361015"/>
            <a:ext cx="8202614" cy="2293057"/>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Colaborar con la familia (si es menor de edad)</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Hable con un colega o jefe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Informe a profesionales (psicólogos, psiquiatras infantiles)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Ofrecer contactos, no soluciones</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496524B5-B241-8E8F-411D-14F22F0C85D6}"/>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No estás solo: Crear alianzas</a:t>
            </a:r>
          </a:p>
        </p:txBody>
      </p:sp>
    </p:spTree>
    <p:extLst>
      <p:ext uri="{BB962C8B-B14F-4D97-AF65-F5344CB8AC3E}">
        <p14:creationId xmlns:p14="http://schemas.microsoft.com/office/powerpoint/2010/main" val="38786374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p14="http://schemas.microsoft.com/office/powerpoint/2010/main">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CB571B-478C-7503-AFEC-7D09A02A33DB}"/>
            </a:ext>
          </a:extLst>
        </p:cNvPr>
        <p:cNvGrpSpPr/>
        <p:nvPr/>
      </p:nvGrpSpPr>
      <p:grpSpPr>
        <a:xfrm>
          <a:off x="0" y="0"/>
          <a:ext cx="0" cy="0"/>
          <a:chOff x="0" y="0"/>
          <a:chExt cx="0" cy="0"/>
        </a:xfrm>
      </p:grpSpPr>
      <p:pic>
        <p:nvPicPr>
          <p:cNvPr id="20482" name="Picture 2" descr="2,200+ Need Help Cartoon Stock Photos, Pictures &amp; Royalty-Free Images -  iStock">
            <a:extLst>
              <a:ext uri="{FF2B5EF4-FFF2-40B4-BE49-F238E27FC236}">
                <a16:creationId xmlns:a16="http://schemas.microsoft.com/office/drawing/2014/main" id="{ED519FB2-FB23-8050-4EB7-FA70E6818E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6153" y="1840740"/>
            <a:ext cx="2757351" cy="2568121"/>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CA3B5D18-DA7E-6C88-4ABD-36FA4CFFEAFC}"/>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6FF20DC1-6A8A-4BB1-4546-C50FFB2ADBFC}"/>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0EA1F4BA-840E-1E7A-B9B8-3D41A15FCC20}"/>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A277ECC0-0780-FAE7-34F9-236782A48F57}"/>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5DE6A882-1917-8214-0980-F1A2D228C0F1}"/>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63DA911D-4549-2D27-574B-B25D259CD41E}"/>
              </a:ext>
            </a:extLst>
          </p:cNvPr>
          <p:cNvSpPr txBox="1"/>
          <p:nvPr/>
        </p:nvSpPr>
        <p:spPr>
          <a:xfrm>
            <a:off x="856980" y="1086957"/>
            <a:ext cx="6711262"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"¿Has pensado alguna vez en hablar con alguien sobre esto?"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"Conozco un centro de asesoramiento, si quieres..."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"¿Quieres hablar de esto en otro momento?"</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94D37EDC-32A4-6BD4-6B2B-DB219B55422D}"/>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Ofrecer ayuda sin invadir</a:t>
            </a:r>
          </a:p>
        </p:txBody>
      </p:sp>
    </p:spTree>
    <p:extLst>
      <p:ext uri="{BB962C8B-B14F-4D97-AF65-F5344CB8AC3E}">
        <p14:creationId xmlns:p14="http://schemas.microsoft.com/office/powerpoint/2010/main" val="2900187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10578E-B9C1-CD49-68F9-F3160BC5BA7E}"/>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7D5268AC-FB7B-1654-2814-91F1B15EA63C}"/>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BA760AEF-3C1B-A3C1-0932-2E3B6C5433D5}"/>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0C0F0B3-765B-237F-962C-16D45915CAAA}"/>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04507360-193D-292C-7551-C3ED9A4946EB}"/>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071EDC5F-DF75-F963-A6EC-A67BAC55C6D5}"/>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65C6A671-5B12-B8B7-9BFC-ADD9882E0E3E}"/>
              </a:ext>
            </a:extLst>
          </p:cNvPr>
          <p:cNvSpPr txBox="1"/>
          <p:nvPr/>
        </p:nvSpPr>
        <p:spPr>
          <a:xfrm>
            <a:off x="856980" y="1086957"/>
            <a:ext cx="6711262"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No diagnostique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No trate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No se convierta en un "confidente exclusivo".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Mantener unos límites profesionales claros</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AF74C5AC-8BD3-FAAD-9B5B-A942845CE538}"/>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Hazlo lo mejor que puedas, no todo</a:t>
            </a:r>
          </a:p>
        </p:txBody>
      </p:sp>
    </p:spTree>
    <p:extLst>
      <p:ext uri="{BB962C8B-B14F-4D97-AF65-F5344CB8AC3E}">
        <p14:creationId xmlns:p14="http://schemas.microsoft.com/office/powerpoint/2010/main" val="13128221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p14="http://schemas.microsoft.com/office/powerpoint/2010/main">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66EF57-E001-61B6-240A-1F417573E6B9}"/>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FE1B8C8C-102F-3B58-D7B9-4550C48CC2F8}"/>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D62F8D94-DC90-8FD4-3173-FD0DC12E4D2D}"/>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E96BFAD7-0C77-0083-B2E5-EFBFC0E2FED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65C3FDFC-00C5-3F2C-AD37-83587A8A1488}"/>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BF058ED3-ADE1-C10E-75A9-1C9D547965B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D99C06E3-CD48-0A86-106E-E207FA1FB007}"/>
              </a:ext>
            </a:extLst>
          </p:cNvPr>
          <p:cNvSpPr txBox="1"/>
          <p:nvPr/>
        </p:nvSpPr>
        <p:spPr>
          <a:xfrm>
            <a:off x="457199" y="1786167"/>
            <a:ext cx="5974525"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Hablar con colegas o referentes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Reconozca su participación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Utilizar momentos de supervisión o descompresión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Fórmate siempre</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46A8BB0C-DC27-C6A7-24DE-2BA79ED62F38}"/>
              </a:ext>
            </a:extLst>
          </p:cNvPr>
          <p:cNvSpPr txBox="1"/>
          <p:nvPr/>
        </p:nvSpPr>
        <p:spPr>
          <a:xfrm>
            <a:off x="609598"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Trabajar en el malestar </a:t>
            </a:r>
            <a:r>
              <a:rPr lang="en-US" sz="2800" dirty="0">
                <a:solidFill>
                  <a:srgbClr val="E98E24"/>
                </a:solidFill>
                <a:latin typeface="Coolvetica"/>
              </a:rPr>
              <a:t>ajeno </a:t>
            </a:r>
            <a:r>
              <a:rPr lang="en-US" sz="2800" b="0" u="none" strike="noStrike" dirty="0">
                <a:solidFill>
                  <a:srgbClr val="E98E24"/>
                </a:solidFill>
                <a:uFillTx/>
                <a:latin typeface="Coolvetica"/>
              </a:rPr>
              <a:t>sin dejarse abrumar por él</a:t>
            </a:r>
          </a:p>
        </p:txBody>
      </p:sp>
      <p:pic>
        <p:nvPicPr>
          <p:cNvPr id="3" name="Picture 2" descr="The Best Ways to Reduce Your Stress">
            <a:extLst>
              <a:ext uri="{FF2B5EF4-FFF2-40B4-BE49-F238E27FC236}">
                <a16:creationId xmlns:a16="http://schemas.microsoft.com/office/drawing/2014/main" id="{E1AEFBE9-FAE6-9698-7E6B-7B507CCD03B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93169" y="1135844"/>
            <a:ext cx="3466758" cy="23107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37172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9C1F2-91EE-8103-F089-120127CE48D7}"/>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330BB175-2849-339F-60CD-B3410A5257DC}"/>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9A616B9B-BD27-DC91-5881-5A9C3E2D543C}"/>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377BFD44-F1B8-6A27-3367-78C16755F93F}"/>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4A8E518-7F7E-A6B5-948C-0624FAD63750}"/>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27C9D6FE-3710-940F-89F9-C55CDDB11620}"/>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57E30B64-E227-C8EA-9B8B-7FE5357CDBC2}"/>
              </a:ext>
            </a:extLst>
          </p:cNvPr>
          <p:cNvSpPr txBox="1"/>
          <p:nvPr/>
        </p:nvSpPr>
        <p:spPr>
          <a:xfrm>
            <a:off x="856980" y="1086956"/>
            <a:ext cx="6711262" cy="2238629"/>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Los jóvenes se ponen en contacto con usted más a menudo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Empieza a utilizar un lenguaje diferente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Gracias por "estar ahí".</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Acepta hablar con un especialista</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1C055A60-C3F2-38E1-6BD8-D08C5E2F3E7D}"/>
              </a:ext>
            </a:extLst>
          </p:cNvPr>
          <p:cNvSpPr txBox="1"/>
          <p:nvPr/>
        </p:nvSpPr>
        <p:spPr>
          <a:xfrm>
            <a:off x="609599" y="497514"/>
            <a:ext cx="8235044"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Reconozca cuándo </a:t>
            </a:r>
            <a:r>
              <a:rPr lang="en-US" sz="2800" dirty="0">
                <a:solidFill>
                  <a:srgbClr val="E98E24"/>
                </a:solidFill>
                <a:latin typeface="Coolvetica"/>
              </a:rPr>
              <a:t>está </a:t>
            </a:r>
            <a:r>
              <a:rPr lang="en-US" sz="2800" b="0" u="none" strike="noStrike" dirty="0">
                <a:solidFill>
                  <a:srgbClr val="E98E24"/>
                </a:solidFill>
                <a:uFillTx/>
                <a:latin typeface="Coolvetica"/>
              </a:rPr>
              <a:t>marcando la diferencia</a:t>
            </a:r>
          </a:p>
        </p:txBody>
      </p:sp>
    </p:spTree>
    <p:extLst>
      <p:ext uri="{BB962C8B-B14F-4D97-AF65-F5344CB8AC3E}">
        <p14:creationId xmlns:p14="http://schemas.microsoft.com/office/powerpoint/2010/main" val="3551889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p14="http://schemas.microsoft.com/office/powerpoint/2010/main">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8DBCFD-E4AA-0328-890C-8085C91C4945}"/>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6E5A5FF9-E5BF-F823-30BA-A147CCE76601}"/>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14D846DA-86C0-66FB-0FD8-305E2AC9C9C1}"/>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C47FE381-49A9-C1AF-EBC0-9B19EC980AD4}"/>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92E7747-2358-287F-DD97-0BEB95B3554A}"/>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B2A576A-A067-C877-0974-7B6C2BFDECDD}"/>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C66F4140-8BF6-F9A7-4B30-838BB4570904}"/>
              </a:ext>
            </a:extLst>
          </p:cNvPr>
          <p:cNvSpPr txBox="1"/>
          <p:nvPr/>
        </p:nvSpPr>
        <p:spPr>
          <a:xfrm>
            <a:off x="856980" y="1086957"/>
            <a:ext cx="6711262"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Evitar comentarios sobre el cuerpo y el peso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Valorar la diversidad corporal</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Hablar de fuerza, salud y equilibrio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Crear un clima acogedor</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F523DBE5-29EE-D9BB-73BE-BD8B0B5CC374}"/>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La cultura del respeto empieza en el gimnasio</a:t>
            </a:r>
          </a:p>
        </p:txBody>
      </p:sp>
    </p:spTree>
    <p:extLst>
      <p:ext uri="{BB962C8B-B14F-4D97-AF65-F5344CB8AC3E}">
        <p14:creationId xmlns:p14="http://schemas.microsoft.com/office/powerpoint/2010/main" val="22641184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p14="http://schemas.microsoft.com/office/powerpoint/2010/main">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12E56-C114-5ACF-B7E8-58C2385FE061}"/>
            </a:ext>
          </a:extLst>
        </p:cNvPr>
        <p:cNvGrpSpPr/>
        <p:nvPr/>
      </p:nvGrpSpPr>
      <p:grpSpPr>
        <a:xfrm>
          <a:off x="0" y="0"/>
          <a:ext cx="0" cy="0"/>
          <a:chOff x="0" y="0"/>
          <a:chExt cx="0" cy="0"/>
        </a:xfrm>
      </p:grpSpPr>
      <p:pic>
        <p:nvPicPr>
          <p:cNvPr id="5122" name="Picture 2" descr="Survey list of customer support questions Examination document Hand holding  magnifying glass Checklist form People marketing feedback Cartoon flat  style isolated vector concept | Premium Photo">
            <a:extLst>
              <a:ext uri="{FF2B5EF4-FFF2-40B4-BE49-F238E27FC236}">
                <a16:creationId xmlns:a16="http://schemas.microsoft.com/office/drawing/2014/main" id="{32B324CF-D2DA-59AF-C957-78A1F78377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3309" y="126550"/>
            <a:ext cx="3082227" cy="2717875"/>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BA525256-90F8-382E-A822-88E90C18EEF9}"/>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03709302-A9D4-3923-6A9F-69C350B246B9}"/>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605D18D7-5EFC-2286-FC90-17D2C14A9EDA}"/>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01BD8B4D-BFEC-80BA-C93F-8497B33DDC66}"/>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19C247D1-C774-A874-1621-A01F4FB36E73}"/>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A095EBB0-3DAD-3851-FF1A-E64525CEB76F}"/>
              </a:ext>
            </a:extLst>
          </p:cNvPr>
          <p:cNvSpPr txBox="1"/>
          <p:nvPr/>
        </p:nvSpPr>
        <p:spPr>
          <a:xfrm>
            <a:off x="713170" y="1146146"/>
            <a:ext cx="6170807" cy="3242254"/>
          </a:xfrm>
          <a:prstGeom prst="rect">
            <a:avLst/>
          </a:prstGeom>
          <a:noFill/>
          <a:ln w="0">
            <a:noFill/>
          </a:ln>
        </p:spPr>
        <p:txBody>
          <a:bodyPr lIns="90000" tIns="45000" rIns="90000" bIns="45000" numCol="2" anchor="t">
            <a:noAutofit/>
          </a:bodyPr>
          <a:lstStyle/>
          <a:p>
            <a:pPr marL="285750"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¿Cómo es su relación con la formación y la AP?</a:t>
            </a:r>
          </a:p>
          <a:p>
            <a:pPr marL="285750"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¿Cómo reaccionan a los cambios en su cuerpo?</a:t>
            </a:r>
          </a:p>
          <a:p>
            <a:pPr marL="285750"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¿Evitan los alimentos o las situaciones relacionadas con la comida?</a:t>
            </a:r>
          </a:p>
          <a:p>
            <a:pPr marL="285750"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¿Hablan a menudo de su cuerpo en términos negativos?</a:t>
            </a:r>
          </a:p>
          <a:p>
            <a:pPr marL="285750" indent="-285750">
              <a:spcAft>
                <a:spcPts val="1200"/>
              </a:spcAft>
              <a:buFont typeface="Wingdings" panose="05000000000000000000" pitchFamily="2" charset="2"/>
              <a:buChar char="§"/>
            </a:pPr>
            <a:r>
              <a:rPr lang="en-US" sz="1600" dirty="0">
                <a:solidFill>
                  <a:srgbClr val="000000"/>
                </a:solidFill>
                <a:latin typeface="Coolvetica"/>
                <a:ea typeface="Microsoft YaHei"/>
              </a:rPr>
              <a:t>¿Son </a:t>
            </a:r>
            <a:r>
              <a:rPr lang="en-US" sz="1600" b="0" u="none" strike="noStrike" dirty="0">
                <a:solidFill>
                  <a:srgbClr val="000000"/>
                </a:solidFill>
                <a:uFillTx/>
                <a:latin typeface="Coolvetica"/>
                <a:ea typeface="Microsoft YaHei"/>
              </a:rPr>
              <a:t>hipercríticos consigo mismos?</a:t>
            </a:r>
          </a:p>
          <a:p>
            <a:pPr marL="446088"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¿Muestran ansiedad cuando no entrenan?</a:t>
            </a:r>
          </a:p>
          <a:p>
            <a:pPr marL="446088"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¿Buscan confirmación constantemente?</a:t>
            </a:r>
          </a:p>
          <a:p>
            <a:pPr marL="446088"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¿Les influyen mucho las redes sociales?</a:t>
            </a:r>
          </a:p>
          <a:p>
            <a:pPr marL="446088"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¿Tienen comportamientos rígidos o rituales?</a:t>
            </a:r>
          </a:p>
          <a:p>
            <a:pPr marL="446088" indent="-285750">
              <a:spcAft>
                <a:spcPts val="1200"/>
              </a:spcAft>
              <a:buFont typeface="Wingdings" panose="05000000000000000000" pitchFamily="2" charset="2"/>
              <a:buChar char="§"/>
            </a:pPr>
            <a:r>
              <a:rPr lang="en-US" sz="1600" dirty="0">
                <a:solidFill>
                  <a:srgbClr val="000000"/>
                </a:solidFill>
                <a:latin typeface="Coolvetica"/>
                <a:ea typeface="Microsoft YaHei"/>
              </a:rPr>
              <a:t>¿Están </a:t>
            </a:r>
            <a:r>
              <a:rPr lang="en-US" sz="1600" b="0" u="none" strike="noStrike" dirty="0">
                <a:solidFill>
                  <a:srgbClr val="000000"/>
                </a:solidFill>
                <a:uFillTx/>
                <a:latin typeface="Coolvetica"/>
                <a:ea typeface="Microsoft YaHei"/>
              </a:rPr>
              <a:t>dispuestos a hablar o se cierran en banda?</a:t>
            </a:r>
            <a:endParaRPr lang="en-US" sz="16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A199E530-E947-373F-AA22-537731558E2D}"/>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Las 10 preguntas clave</a:t>
            </a:r>
          </a:p>
        </p:txBody>
      </p:sp>
    </p:spTree>
    <p:extLst>
      <p:ext uri="{BB962C8B-B14F-4D97-AF65-F5344CB8AC3E}">
        <p14:creationId xmlns:p14="http://schemas.microsoft.com/office/powerpoint/2010/main" val="27402760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D4A311-350C-C960-8F5F-301F151F4B8E}"/>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60B2CBA0-6555-3B6B-DD4E-0ABC96D00FA7}"/>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B1DC35C-E350-5912-F2CB-F8B1A9CAB1E7}"/>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DDC124C9-3E52-4A61-50A4-C68F34599BBC}"/>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FE30E124-263B-5D01-EDDC-496FAFAB0A1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3AC5E2BE-1EA5-4049-8D24-A3E843CE3BD1}"/>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 name="CuadroTexto 22">
            <a:extLst>
              <a:ext uri="{FF2B5EF4-FFF2-40B4-BE49-F238E27FC236}">
                <a16:creationId xmlns:a16="http://schemas.microsoft.com/office/drawing/2014/main" id="{F96A4966-B6AA-6167-22B5-6D2CB9E13798}"/>
              </a:ext>
            </a:extLst>
          </p:cNvPr>
          <p:cNvSpPr txBox="1"/>
          <p:nvPr/>
        </p:nvSpPr>
        <p:spPr>
          <a:xfrm>
            <a:off x="609599" y="481186"/>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Tabla de observación</a:t>
            </a:r>
          </a:p>
        </p:txBody>
      </p:sp>
      <p:graphicFrame>
        <p:nvGraphicFramePr>
          <p:cNvPr id="9" name="Tabella 8">
            <a:extLst>
              <a:ext uri="{FF2B5EF4-FFF2-40B4-BE49-F238E27FC236}">
                <a16:creationId xmlns:a16="http://schemas.microsoft.com/office/drawing/2014/main" id="{1717F2D3-E421-1391-1511-5A61CCC7425C}"/>
              </a:ext>
            </a:extLst>
          </p:cNvPr>
          <p:cNvGraphicFramePr>
            <a:graphicFrameLocks noGrp="1"/>
          </p:cNvGraphicFramePr>
          <p:nvPr>
            <p:extLst>
              <p:ext uri="{D42A27DB-BD31-4B8C-83A1-F6EECF244321}">
                <p14:modId xmlns:p14="http://schemas.microsoft.com/office/powerpoint/2010/main" val="439827973"/>
              </p:ext>
            </p:extLst>
          </p:nvPr>
        </p:nvGraphicFramePr>
        <p:xfrm>
          <a:off x="1679791" y="1518839"/>
          <a:ext cx="6720417" cy="2225040"/>
        </p:xfrm>
        <a:graphic>
          <a:graphicData uri="http://schemas.openxmlformats.org/drawingml/2006/table">
            <a:tbl>
              <a:tblPr firstRow="1" bandRow="1">
                <a:tableStyleId>{C083E6E3-FA7D-4D7B-A595-EF9225AFEA82}</a:tableStyleId>
              </a:tblPr>
              <a:tblGrid>
                <a:gridCol w="1718460">
                  <a:extLst>
                    <a:ext uri="{9D8B030D-6E8A-4147-A177-3AD203B41FA5}">
                      <a16:colId xmlns:a16="http://schemas.microsoft.com/office/drawing/2014/main" val="2681832572"/>
                    </a:ext>
                  </a:extLst>
                </a:gridCol>
                <a:gridCol w="3568606">
                  <a:extLst>
                    <a:ext uri="{9D8B030D-6E8A-4147-A177-3AD203B41FA5}">
                      <a16:colId xmlns:a16="http://schemas.microsoft.com/office/drawing/2014/main" val="1633533861"/>
                    </a:ext>
                  </a:extLst>
                </a:gridCol>
                <a:gridCol w="1433351">
                  <a:extLst>
                    <a:ext uri="{9D8B030D-6E8A-4147-A177-3AD203B41FA5}">
                      <a16:colId xmlns:a16="http://schemas.microsoft.com/office/drawing/2014/main" val="952721215"/>
                    </a:ext>
                  </a:extLst>
                </a:gridCol>
              </a:tblGrid>
              <a:tr h="370840">
                <a:tc>
                  <a:txBody>
                    <a:bodyPr/>
                    <a:lstStyle/>
                    <a:p>
                      <a:r>
                        <a:rPr lang="it-IT" sz="1600" dirty="0">
                          <a:latin typeface="Coolvetica"/>
                        </a:rPr>
                        <a:t>Característica</a:t>
                      </a:r>
                    </a:p>
                  </a:txBody>
                  <a:tcPr anchor="ctr"/>
                </a:tc>
                <a:tc>
                  <a:txBody>
                    <a:bodyPr/>
                    <a:lstStyle/>
                    <a:p>
                      <a:r>
                        <a:rPr lang="it-IT" sz="1600" dirty="0" err="1">
                          <a:latin typeface="Coolvetica"/>
                        </a:rPr>
                        <a:t>Comportamiento observado</a:t>
                      </a:r>
                      <a:endParaRPr lang="it-IT" sz="1600" dirty="0">
                        <a:latin typeface="Coolvetica"/>
                      </a:endParaRPr>
                    </a:p>
                  </a:txBody>
                  <a:tcPr anchor="ctr"/>
                </a:tc>
                <a:tc>
                  <a:txBody>
                    <a:bodyPr/>
                    <a:lstStyle/>
                    <a:p>
                      <a:r>
                        <a:rPr lang="it-IT" sz="1600" dirty="0">
                          <a:latin typeface="Coolvetica"/>
                        </a:rPr>
                        <a:t>Notas</a:t>
                      </a:r>
                    </a:p>
                  </a:txBody>
                  <a:tcPr anchor="ctr"/>
                </a:tc>
                <a:extLst>
                  <a:ext uri="{0D108BD9-81ED-4DB2-BD59-A6C34878D82A}">
                    <a16:rowId xmlns:a16="http://schemas.microsoft.com/office/drawing/2014/main" val="3431788368"/>
                  </a:ext>
                </a:extLst>
              </a:tr>
              <a:tr h="370840">
                <a:tc>
                  <a:txBody>
                    <a:bodyPr/>
                    <a:lstStyle/>
                    <a:p>
                      <a:r>
                        <a:rPr lang="it-IT" sz="1600" dirty="0">
                          <a:latin typeface="Coolvetica"/>
                        </a:rPr>
                        <a:t>Haz ejercicio</a:t>
                      </a:r>
                    </a:p>
                  </a:txBody>
                  <a:tcPr anchor="ctr"/>
                </a:tc>
                <a:tc>
                  <a:txBody>
                    <a:bodyPr/>
                    <a:lstStyle/>
                    <a:p>
                      <a:r>
                        <a:rPr lang="it-IT" sz="1600" dirty="0">
                          <a:latin typeface="Coolvetica"/>
                        </a:rPr>
                        <a:t>Frecuencia, </a:t>
                      </a:r>
                      <a:r>
                        <a:rPr lang="it-IT" sz="1600" dirty="0" err="1">
                          <a:latin typeface="Coolvetica"/>
                        </a:rPr>
                        <a:t>intensidad</a:t>
                      </a:r>
                      <a:r>
                        <a:rPr lang="it-IT" sz="1600" dirty="0">
                          <a:latin typeface="Coolvetica"/>
                        </a:rPr>
                        <a:t>, </a:t>
                      </a:r>
                      <a:r>
                        <a:rPr lang="it-IT" sz="1600" dirty="0" err="1">
                          <a:latin typeface="Coolvetica"/>
                        </a:rPr>
                        <a:t>rigidez</a:t>
                      </a:r>
                      <a:endParaRPr lang="it-IT" sz="1600" dirty="0">
                        <a:latin typeface="Coolvetica"/>
                      </a:endParaRPr>
                    </a:p>
                  </a:txBody>
                  <a:tcPr anchor="ctr"/>
                </a:tc>
                <a:tc>
                  <a:txBody>
                    <a:bodyPr/>
                    <a:lstStyle/>
                    <a:p>
                      <a:endParaRPr lang="it-IT" sz="1600">
                        <a:latin typeface="Coolvetica"/>
                      </a:endParaRPr>
                    </a:p>
                  </a:txBody>
                  <a:tcPr anchor="ctr"/>
                </a:tc>
                <a:extLst>
                  <a:ext uri="{0D108BD9-81ED-4DB2-BD59-A6C34878D82A}">
                    <a16:rowId xmlns:a16="http://schemas.microsoft.com/office/drawing/2014/main" val="4014661426"/>
                  </a:ext>
                </a:extLst>
              </a:tr>
              <a:tr h="370840">
                <a:tc>
                  <a:txBody>
                    <a:bodyPr/>
                    <a:lstStyle/>
                    <a:p>
                      <a:r>
                        <a:rPr lang="it-IT" sz="1600" dirty="0">
                          <a:latin typeface="Coolvetica"/>
                        </a:rPr>
                        <a:t>Idioma</a:t>
                      </a:r>
                    </a:p>
                  </a:txBody>
                  <a:tcPr anchor="ctr"/>
                </a:tc>
                <a:tc>
                  <a:txBody>
                    <a:bodyPr/>
                    <a:lstStyle/>
                    <a:p>
                      <a:r>
                        <a:rPr lang="en-US" sz="1600" dirty="0">
                          <a:latin typeface="Coolvetica"/>
                        </a:rPr>
                        <a:t>Comentarios negativos sobre el cuerpo</a:t>
                      </a:r>
                      <a:endParaRPr lang="it-IT" sz="1600" dirty="0">
                        <a:latin typeface="Coolvetica"/>
                      </a:endParaRPr>
                    </a:p>
                  </a:txBody>
                  <a:tcPr anchor="ctr"/>
                </a:tc>
                <a:tc>
                  <a:txBody>
                    <a:bodyPr/>
                    <a:lstStyle/>
                    <a:p>
                      <a:endParaRPr lang="it-IT" sz="1600">
                        <a:latin typeface="Coolvetica"/>
                      </a:endParaRPr>
                    </a:p>
                  </a:txBody>
                  <a:tcPr anchor="ctr"/>
                </a:tc>
                <a:extLst>
                  <a:ext uri="{0D108BD9-81ED-4DB2-BD59-A6C34878D82A}">
                    <a16:rowId xmlns:a16="http://schemas.microsoft.com/office/drawing/2014/main" val="453754350"/>
                  </a:ext>
                </a:extLst>
              </a:tr>
              <a:tr h="370840">
                <a:tc>
                  <a:txBody>
                    <a:bodyPr/>
                    <a:lstStyle/>
                    <a:p>
                      <a:r>
                        <a:rPr lang="it-IT" sz="1600" dirty="0" err="1">
                          <a:latin typeface="Coolvetica"/>
                        </a:rPr>
                        <a:t>Dieta</a:t>
                      </a:r>
                      <a:endParaRPr lang="it-IT" sz="1600" dirty="0">
                        <a:latin typeface="Coolvetica"/>
                      </a:endParaRPr>
                    </a:p>
                  </a:txBody>
                  <a:tcPr anchor="ctr"/>
                </a:tc>
                <a:tc>
                  <a:txBody>
                    <a:bodyPr/>
                    <a:lstStyle/>
                    <a:p>
                      <a:r>
                        <a:rPr lang="it-IT" sz="1600" dirty="0" err="1">
                          <a:latin typeface="Coolvetica"/>
                        </a:rPr>
                        <a:t>Rigidez</a:t>
                      </a:r>
                      <a:r>
                        <a:rPr lang="it-IT" sz="1600" dirty="0">
                          <a:latin typeface="Coolvetica"/>
                        </a:rPr>
                        <a:t>, </a:t>
                      </a:r>
                      <a:r>
                        <a:rPr lang="it-IT" sz="1600" dirty="0" err="1">
                          <a:latin typeface="Coolvetica"/>
                        </a:rPr>
                        <a:t>restricción</a:t>
                      </a:r>
                      <a:r>
                        <a:rPr lang="it-IT" sz="1600" dirty="0">
                          <a:latin typeface="Coolvetica"/>
                        </a:rPr>
                        <a:t>, </a:t>
                      </a:r>
                      <a:r>
                        <a:rPr lang="it-IT" sz="1600" dirty="0" err="1">
                          <a:latin typeface="Coolvetica"/>
                        </a:rPr>
                        <a:t>evitación</a:t>
                      </a:r>
                      <a:endParaRPr lang="it-IT" sz="1600" dirty="0">
                        <a:latin typeface="Coolvetica"/>
                      </a:endParaRPr>
                    </a:p>
                  </a:txBody>
                  <a:tcPr anchor="ctr"/>
                </a:tc>
                <a:tc>
                  <a:txBody>
                    <a:bodyPr/>
                    <a:lstStyle/>
                    <a:p>
                      <a:endParaRPr lang="it-IT" sz="1600" dirty="0">
                        <a:latin typeface="Coolvetica"/>
                      </a:endParaRPr>
                    </a:p>
                  </a:txBody>
                  <a:tcPr anchor="ctr"/>
                </a:tc>
                <a:extLst>
                  <a:ext uri="{0D108BD9-81ED-4DB2-BD59-A6C34878D82A}">
                    <a16:rowId xmlns:a16="http://schemas.microsoft.com/office/drawing/2014/main" val="3770662851"/>
                  </a:ext>
                </a:extLst>
              </a:tr>
              <a:tr h="370840">
                <a:tc>
                  <a:txBody>
                    <a:bodyPr/>
                    <a:lstStyle/>
                    <a:p>
                      <a:r>
                        <a:rPr lang="it-IT" sz="1600" dirty="0" err="1">
                          <a:latin typeface="Coolvetica"/>
                        </a:rPr>
                        <a:t>Emociones</a:t>
                      </a:r>
                      <a:endParaRPr lang="it-IT" sz="1600" dirty="0">
                        <a:latin typeface="Coolvetica"/>
                      </a:endParaRPr>
                    </a:p>
                  </a:txBody>
                  <a:tcPr anchor="ctr"/>
                </a:tc>
                <a:tc>
                  <a:txBody>
                    <a:bodyPr/>
                    <a:lstStyle/>
                    <a:p>
                      <a:r>
                        <a:rPr lang="it-IT" sz="1600" dirty="0" err="1">
                          <a:latin typeface="Coolvetica"/>
                        </a:rPr>
                        <a:t>Irritabilidad</a:t>
                      </a:r>
                      <a:r>
                        <a:rPr lang="it-IT" sz="1600" dirty="0">
                          <a:latin typeface="Coolvetica"/>
                        </a:rPr>
                        <a:t>, </a:t>
                      </a:r>
                      <a:r>
                        <a:rPr lang="it-IT" sz="1600" dirty="0" err="1">
                          <a:latin typeface="Coolvetica"/>
                        </a:rPr>
                        <a:t>perfeccionismo</a:t>
                      </a:r>
                      <a:endParaRPr lang="it-IT" sz="1600" dirty="0">
                        <a:latin typeface="Coolvetica"/>
                      </a:endParaRPr>
                    </a:p>
                  </a:txBody>
                  <a:tcPr anchor="ctr"/>
                </a:tc>
                <a:tc>
                  <a:txBody>
                    <a:bodyPr/>
                    <a:lstStyle/>
                    <a:p>
                      <a:endParaRPr lang="it-IT" sz="1600" dirty="0">
                        <a:latin typeface="Coolvetica"/>
                      </a:endParaRPr>
                    </a:p>
                  </a:txBody>
                  <a:tcPr anchor="ctr"/>
                </a:tc>
                <a:extLst>
                  <a:ext uri="{0D108BD9-81ED-4DB2-BD59-A6C34878D82A}">
                    <a16:rowId xmlns:a16="http://schemas.microsoft.com/office/drawing/2014/main" val="1947951100"/>
                  </a:ext>
                </a:extLst>
              </a:tr>
              <a:tr h="370840">
                <a:tc>
                  <a:txBody>
                    <a:bodyPr/>
                    <a:lstStyle/>
                    <a:p>
                      <a:r>
                        <a:rPr lang="it-IT" sz="1600" dirty="0">
                          <a:latin typeface="Coolvetica"/>
                        </a:rPr>
                        <a:t>Redes sociales</a:t>
                      </a:r>
                    </a:p>
                  </a:txBody>
                  <a:tcPr anchor="ctr"/>
                </a:tc>
                <a:tc>
                  <a:txBody>
                    <a:bodyPr/>
                    <a:lstStyle/>
                    <a:p>
                      <a:r>
                        <a:rPr lang="it-IT" sz="1600" dirty="0" err="1">
                          <a:latin typeface="Coolvetica"/>
                        </a:rPr>
                        <a:t>Contenido </a:t>
                      </a:r>
                      <a:r>
                        <a:rPr lang="it-IT" sz="1600" dirty="0">
                          <a:latin typeface="Coolvetica"/>
                        </a:rPr>
                        <a:t>extremo o </a:t>
                      </a:r>
                      <a:r>
                        <a:rPr lang="it-IT" sz="1600" dirty="0" err="1">
                          <a:latin typeface="Coolvetica"/>
                        </a:rPr>
                        <a:t>dismórfico</a:t>
                      </a:r>
                      <a:endParaRPr lang="it-IT" sz="1600" dirty="0">
                        <a:latin typeface="Coolvetica"/>
                      </a:endParaRPr>
                    </a:p>
                  </a:txBody>
                  <a:tcPr anchor="ctr"/>
                </a:tc>
                <a:tc>
                  <a:txBody>
                    <a:bodyPr/>
                    <a:lstStyle/>
                    <a:p>
                      <a:endParaRPr lang="it-IT" sz="1600" dirty="0">
                        <a:latin typeface="Coolvetica"/>
                      </a:endParaRPr>
                    </a:p>
                  </a:txBody>
                  <a:tcPr anchor="ctr"/>
                </a:tc>
                <a:extLst>
                  <a:ext uri="{0D108BD9-81ED-4DB2-BD59-A6C34878D82A}">
                    <a16:rowId xmlns:a16="http://schemas.microsoft.com/office/drawing/2014/main" val="480486215"/>
                  </a:ext>
                </a:extLst>
              </a:tr>
            </a:tbl>
          </a:graphicData>
        </a:graphic>
      </p:graphicFrame>
    </p:spTree>
    <p:extLst>
      <p:ext uri="{BB962C8B-B14F-4D97-AF65-F5344CB8AC3E}">
        <p14:creationId xmlns:p14="http://schemas.microsoft.com/office/powerpoint/2010/main" val="15454518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p14="http://schemas.microsoft.com/office/powerpoint/2010/main">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A601BE-36A2-F852-D3F4-77CDFB7B37F9}"/>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484AA30E-E797-BF40-950B-4EFAA4605DA5}"/>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D8F9798-C9CE-B7AE-4A1F-CF055DB35959}"/>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9ED113B-009C-28D5-627C-2A29FE470AF8}"/>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9459AC2B-4EFF-E4D5-A4BD-2CDA5B28905C}"/>
              </a:ext>
            </a:extLst>
          </p:cNvPr>
          <p:cNvPicPr/>
          <p:nvPr/>
        </p:nvPicPr>
        <p:blipFill>
          <a:blip r:embed="rId4"/>
          <a:stretch/>
        </p:blipFill>
        <p:spPr>
          <a:xfrm>
            <a:off x="8109000" y="5182560"/>
            <a:ext cx="1622880" cy="361440"/>
          </a:xfrm>
          <a:prstGeom prst="rect">
            <a:avLst/>
          </a:prstGeom>
          <a:noFill/>
          <a:ln w="0">
            <a:noFill/>
          </a:ln>
        </p:spPr>
      </p:pic>
      <p:sp>
        <p:nvSpPr>
          <p:cNvPr id="2" name="CuadroTexto 23">
            <a:extLst>
              <a:ext uri="{FF2B5EF4-FFF2-40B4-BE49-F238E27FC236}">
                <a16:creationId xmlns:a16="http://schemas.microsoft.com/office/drawing/2014/main" id="{C41E9E99-CBD2-C692-7294-EAA002883726}"/>
              </a:ext>
            </a:extLst>
          </p:cNvPr>
          <p:cNvSpPr txBox="1"/>
          <p:nvPr/>
        </p:nvSpPr>
        <p:spPr>
          <a:xfrm>
            <a:off x="1005504" y="2149752"/>
            <a:ext cx="8068985" cy="2573536"/>
          </a:xfrm>
          <a:prstGeom prst="rect">
            <a:avLst/>
          </a:prstGeom>
          <a:noFill/>
          <a:ln w="0">
            <a:noFill/>
          </a:ln>
        </p:spPr>
        <p:txBody>
          <a:bodyPr lIns="90000" tIns="45000" rIns="90000" bIns="45000" anchor="t">
            <a:noAutofit/>
          </a:bodyPr>
          <a:lstStyle/>
          <a:p>
            <a:r>
              <a:rPr lang="en-US" sz="2000" dirty="0"/>
              <a:t>La imagen corporal es la percepción que uno tiene de su propio cuerpo y los sentimientos que experimenta como resultado de esta percepción.</a:t>
            </a:r>
          </a:p>
          <a:p>
            <a:endParaRPr lang="en-US" sz="2000" dirty="0"/>
          </a:p>
          <a:p>
            <a:endParaRPr lang="en-US" sz="2000" dirty="0"/>
          </a:p>
          <a:p>
            <a:r>
              <a:rPr lang="en-US" sz="2000" dirty="0"/>
              <a:t>Lo que cree sobre</a:t>
            </a:r>
          </a:p>
          <a:p>
            <a:endParaRPr lang="en-US" sz="2000" dirty="0"/>
          </a:p>
          <a:p>
            <a:endParaRPr lang="en-US" sz="2000" dirty="0"/>
          </a:p>
        </p:txBody>
      </p:sp>
      <p:pic>
        <p:nvPicPr>
          <p:cNvPr id="4" name="Picture 2" descr="Symptoms and Causes of Body Dysmorphic Disorder - Cognitive Behavior  Associates">
            <a:extLst>
              <a:ext uri="{FF2B5EF4-FFF2-40B4-BE49-F238E27FC236}">
                <a16:creationId xmlns:a16="http://schemas.microsoft.com/office/drawing/2014/main" id="{712CB9A4-5083-64B4-BEA3-D8450DFF70A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49744" y="247943"/>
            <a:ext cx="3180507" cy="1044308"/>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22">
            <a:extLst>
              <a:ext uri="{FF2B5EF4-FFF2-40B4-BE49-F238E27FC236}">
                <a16:creationId xmlns:a16="http://schemas.microsoft.com/office/drawing/2014/main" id="{11597DFE-DA82-8038-7C3B-6A0D91550A7C}"/>
              </a:ext>
            </a:extLst>
          </p:cNvPr>
          <p:cNvSpPr txBox="1"/>
          <p:nvPr/>
        </p:nvSpPr>
        <p:spPr>
          <a:xfrm>
            <a:off x="2202671" y="1292251"/>
            <a:ext cx="5674657" cy="914400"/>
          </a:xfrm>
          <a:prstGeom prst="rect">
            <a:avLst/>
          </a:prstGeom>
          <a:noFill/>
          <a:ln w="0">
            <a:noFill/>
          </a:ln>
        </p:spPr>
        <p:txBody>
          <a:bodyPr lIns="90000" tIns="45000" rIns="90000" bIns="45000" anchor="t">
            <a:noAutofit/>
          </a:bodyPr>
          <a:lstStyle/>
          <a:p>
            <a:pPr algn="ctr"/>
            <a:r>
              <a:rPr lang="en-US" sz="4800" b="0" u="none" strike="noStrike" dirty="0">
                <a:solidFill>
                  <a:srgbClr val="E98E24"/>
                </a:solidFill>
                <a:uFillTx/>
                <a:latin typeface="Coolvetica"/>
              </a:rPr>
              <a:t>¿Qué es la imagen corporal?</a:t>
            </a:r>
          </a:p>
        </p:txBody>
      </p:sp>
      <p:sp>
        <p:nvSpPr>
          <p:cNvPr id="6" name="CasellaDiTesto 5">
            <a:extLst>
              <a:ext uri="{FF2B5EF4-FFF2-40B4-BE49-F238E27FC236}">
                <a16:creationId xmlns:a16="http://schemas.microsoft.com/office/drawing/2014/main" id="{35967611-64D8-E5BA-9596-FF4FB4590A6C}"/>
              </a:ext>
            </a:extLst>
          </p:cNvPr>
          <p:cNvSpPr txBox="1"/>
          <p:nvPr/>
        </p:nvSpPr>
        <p:spPr>
          <a:xfrm>
            <a:off x="4113454" y="3116379"/>
            <a:ext cx="4136572" cy="1200329"/>
          </a:xfrm>
          <a:prstGeom prst="rect">
            <a:avLst/>
          </a:prstGeom>
          <a:noFill/>
        </p:spPr>
        <p:txBody>
          <a:bodyPr wrap="square" rtlCol="0">
            <a:spAutoFit/>
          </a:bodyPr>
          <a:lstStyle/>
          <a:p>
            <a:r>
              <a:rPr lang="en-US" sz="1800" dirty="0"/>
              <a:t>Su aspecto </a:t>
            </a:r>
          </a:p>
          <a:p>
            <a:r>
              <a:rPr lang="en-US" sz="1800" dirty="0"/>
              <a:t>Cómo crees que te ven los demás </a:t>
            </a:r>
          </a:p>
          <a:p>
            <a:r>
              <a:rPr lang="en-US" sz="1800" dirty="0"/>
              <a:t>Cómo te sientes con tu cuerpo </a:t>
            </a:r>
          </a:p>
          <a:p>
            <a:endParaRPr lang="it-IT" dirty="0"/>
          </a:p>
        </p:txBody>
      </p:sp>
      <p:sp>
        <p:nvSpPr>
          <p:cNvPr id="7" name="Parentesi graffa aperta 6">
            <a:extLst>
              <a:ext uri="{FF2B5EF4-FFF2-40B4-BE49-F238E27FC236}">
                <a16:creationId xmlns:a16="http://schemas.microsoft.com/office/drawing/2014/main" id="{997DD442-5B04-44FE-40F3-EFFB8A306E10}"/>
              </a:ext>
            </a:extLst>
          </p:cNvPr>
          <p:cNvSpPr/>
          <p:nvPr/>
        </p:nvSpPr>
        <p:spPr>
          <a:xfrm>
            <a:off x="3913415" y="3140755"/>
            <a:ext cx="201386" cy="838487"/>
          </a:xfrm>
          <a:prstGeom prst="leftBrace">
            <a:avLst/>
          </a:prstGeom>
          <a:noFill/>
          <a:ln w="19050">
            <a:solidFill>
              <a:srgbClr val="E88F2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Tree>
    <p:extLst>
      <p:ext uri="{BB962C8B-B14F-4D97-AF65-F5344CB8AC3E}">
        <p14:creationId xmlns:p14="http://schemas.microsoft.com/office/powerpoint/2010/main" val="42890123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26F50-7896-904E-D819-CC1CCBA02D75}"/>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8B132425-F4F4-2325-5D39-6E8C4B9178E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90EAA680-D2AD-D49D-17A8-3104C938B7AC}"/>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80193561-13FB-3068-D255-76C7C0E0E7B5}"/>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B61B5461-FF40-EC33-2D03-AB9CC15B734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E76898AC-D0ED-DFA0-6BFF-2C5A9CB8EE61}"/>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 name="CuadroTexto 22">
            <a:extLst>
              <a:ext uri="{FF2B5EF4-FFF2-40B4-BE49-F238E27FC236}">
                <a16:creationId xmlns:a16="http://schemas.microsoft.com/office/drawing/2014/main" id="{620AB203-C088-726C-B722-7EBE50A69ABE}"/>
              </a:ext>
            </a:extLst>
          </p:cNvPr>
          <p:cNvSpPr txBox="1"/>
          <p:nvPr/>
        </p:nvSpPr>
        <p:spPr>
          <a:xfrm>
            <a:off x="609598" y="497514"/>
            <a:ext cx="7707087"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Adultos jóvenes: Trastornos alimentarios después de la adolescencia</a:t>
            </a:r>
          </a:p>
        </p:txBody>
      </p:sp>
      <p:sp>
        <p:nvSpPr>
          <p:cNvPr id="3" name="CuadroTexto 23">
            <a:extLst>
              <a:ext uri="{FF2B5EF4-FFF2-40B4-BE49-F238E27FC236}">
                <a16:creationId xmlns:a16="http://schemas.microsoft.com/office/drawing/2014/main" id="{C290C4A7-9862-B5EC-3DB1-95786FC7C130}"/>
              </a:ext>
            </a:extLst>
          </p:cNvPr>
          <p:cNvSpPr txBox="1"/>
          <p:nvPr/>
        </p:nvSpPr>
        <p:spPr>
          <a:xfrm>
            <a:off x="856980" y="1086956"/>
            <a:ext cx="6711262" cy="2651479"/>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Enmascarar con un "estilo de vida saludable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Presión social frente a equilibrio</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Mayor independencia y autorresponsabilidad</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Puede ocultar mejor los síntomas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rPr>
              <a:t>Menos propensos a buscar ayuda o a revelar sus dificultades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rPr>
              <a:t>Gestionar a menudo los estudios, el trabajo y las presiones sociales</a:t>
            </a:r>
          </a:p>
        </p:txBody>
      </p:sp>
    </p:spTree>
    <p:extLst>
      <p:ext uri="{BB962C8B-B14F-4D97-AF65-F5344CB8AC3E}">
        <p14:creationId xmlns:p14="http://schemas.microsoft.com/office/powerpoint/2010/main" val="1732284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p14="http://schemas.microsoft.com/office/powerpoint/2010/main">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4ED8F-9FC9-23B2-1C40-840457A92554}"/>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B6DEE654-FFBF-CDF4-DD8F-C7486CA70941}"/>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DCA35AF5-AB26-2A6E-4C15-7C27CC6045E2}"/>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6D2B1953-98F3-592A-D005-21AB3BBA68DD}"/>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7BA830FC-9C2B-9E0D-BDEE-F35BE725B7B1}"/>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5066995E-6810-35F3-048D-4597926585D1}"/>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 name="CuadroTexto 22">
            <a:extLst>
              <a:ext uri="{FF2B5EF4-FFF2-40B4-BE49-F238E27FC236}">
                <a16:creationId xmlns:a16="http://schemas.microsoft.com/office/drawing/2014/main" id="{13B459FE-1118-E2F6-84FF-1F278470D229}"/>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Cuando la imagen corporal se vuelve tóxica</a:t>
            </a:r>
          </a:p>
        </p:txBody>
      </p:sp>
      <p:graphicFrame>
        <p:nvGraphicFramePr>
          <p:cNvPr id="3" name="Tabella 2">
            <a:extLst>
              <a:ext uri="{FF2B5EF4-FFF2-40B4-BE49-F238E27FC236}">
                <a16:creationId xmlns:a16="http://schemas.microsoft.com/office/drawing/2014/main" id="{EDDC2D13-05D5-C03F-8D14-7F1DE7C1A9B3}"/>
              </a:ext>
            </a:extLst>
          </p:cNvPr>
          <p:cNvGraphicFramePr>
            <a:graphicFrameLocks noGrp="1"/>
          </p:cNvGraphicFramePr>
          <p:nvPr>
            <p:extLst>
              <p:ext uri="{D42A27DB-BD31-4B8C-83A1-F6EECF244321}">
                <p14:modId xmlns:p14="http://schemas.microsoft.com/office/powerpoint/2010/main" val="707508690"/>
              </p:ext>
            </p:extLst>
          </p:nvPr>
        </p:nvGraphicFramePr>
        <p:xfrm>
          <a:off x="1666444" y="1572307"/>
          <a:ext cx="6747112" cy="2202625"/>
        </p:xfrm>
        <a:graphic>
          <a:graphicData uri="http://schemas.openxmlformats.org/drawingml/2006/table">
            <a:tbl>
              <a:tblPr firstRow="1" bandRow="1">
                <a:tableStyleId>{C083E6E3-FA7D-4D7B-A595-EF9225AFEA82}</a:tableStyleId>
              </a:tblPr>
              <a:tblGrid>
                <a:gridCol w="3373556">
                  <a:extLst>
                    <a:ext uri="{9D8B030D-6E8A-4147-A177-3AD203B41FA5}">
                      <a16:colId xmlns:a16="http://schemas.microsoft.com/office/drawing/2014/main" val="1970249116"/>
                    </a:ext>
                  </a:extLst>
                </a:gridCol>
                <a:gridCol w="3373556">
                  <a:extLst>
                    <a:ext uri="{9D8B030D-6E8A-4147-A177-3AD203B41FA5}">
                      <a16:colId xmlns:a16="http://schemas.microsoft.com/office/drawing/2014/main" val="1009051999"/>
                    </a:ext>
                  </a:extLst>
                </a:gridCol>
              </a:tblGrid>
              <a:tr h="440525">
                <a:tc>
                  <a:txBody>
                    <a:bodyPr/>
                    <a:lstStyle/>
                    <a:p>
                      <a:pPr algn="l"/>
                      <a:r>
                        <a:rPr lang="it-IT" dirty="0">
                          <a:latin typeface="Coolvetica"/>
                        </a:rPr>
                        <a:t>BI positivo</a:t>
                      </a:r>
                    </a:p>
                  </a:txBody>
                  <a:tcPr anchor="ctr"/>
                </a:tc>
                <a:tc>
                  <a:txBody>
                    <a:bodyPr/>
                    <a:lstStyle/>
                    <a:p>
                      <a:pPr algn="l"/>
                      <a:r>
                        <a:rPr lang="it-IT" dirty="0">
                          <a:latin typeface="Coolvetica"/>
                        </a:rPr>
                        <a:t>BI negativo</a:t>
                      </a:r>
                    </a:p>
                  </a:txBody>
                  <a:tcPr anchor="ctr"/>
                </a:tc>
                <a:extLst>
                  <a:ext uri="{0D108BD9-81ED-4DB2-BD59-A6C34878D82A}">
                    <a16:rowId xmlns:a16="http://schemas.microsoft.com/office/drawing/2014/main" val="1769359063"/>
                  </a:ext>
                </a:extLst>
              </a:tr>
              <a:tr h="440525">
                <a:tc>
                  <a:txBody>
                    <a:bodyPr/>
                    <a:lstStyle/>
                    <a:p>
                      <a:pPr algn="l"/>
                      <a:r>
                        <a:rPr lang="en-US" dirty="0">
                          <a:latin typeface="Coolvetica"/>
                        </a:rPr>
                        <a:t>Aceptación</a:t>
                      </a:r>
                    </a:p>
                  </a:txBody>
                  <a:tcPr anchor="ctr"/>
                </a:tc>
                <a:tc>
                  <a:txBody>
                    <a:bodyPr/>
                    <a:lstStyle/>
                    <a:p>
                      <a:pPr algn="l"/>
                      <a:r>
                        <a:rPr lang="en-US" dirty="0">
                          <a:latin typeface="Coolvetica"/>
                        </a:rPr>
                        <a:t>Vergüenza</a:t>
                      </a:r>
                      <a:endParaRPr lang="it-IT" dirty="0">
                        <a:latin typeface="Coolvetica"/>
                      </a:endParaRPr>
                    </a:p>
                  </a:txBody>
                  <a:tcPr anchor="ctr"/>
                </a:tc>
                <a:extLst>
                  <a:ext uri="{0D108BD9-81ED-4DB2-BD59-A6C34878D82A}">
                    <a16:rowId xmlns:a16="http://schemas.microsoft.com/office/drawing/2014/main" val="3096731421"/>
                  </a:ext>
                </a:extLst>
              </a:tr>
              <a:tr h="440525">
                <a:tc>
                  <a:txBody>
                    <a:bodyPr/>
                    <a:lstStyle/>
                    <a:p>
                      <a:pPr algn="l"/>
                      <a:r>
                        <a:rPr lang="en-US" dirty="0">
                          <a:latin typeface="Coolvetica"/>
                        </a:rPr>
                        <a:t>Cuidado corporal </a:t>
                      </a:r>
                      <a:endParaRPr lang="it-IT" dirty="0">
                        <a:latin typeface="Coolvetica"/>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oolvetica"/>
                        </a:rPr>
                        <a:t>Control obsesivo</a:t>
                      </a:r>
                    </a:p>
                  </a:txBody>
                  <a:tcPr anchor="ctr"/>
                </a:tc>
                <a:extLst>
                  <a:ext uri="{0D108BD9-81ED-4DB2-BD59-A6C34878D82A}">
                    <a16:rowId xmlns:a16="http://schemas.microsoft.com/office/drawing/2014/main" val="985993602"/>
                  </a:ext>
                </a:extLst>
              </a:tr>
              <a:tr h="440525">
                <a:tc>
                  <a:txBody>
                    <a:bodyPr/>
                    <a:lstStyle/>
                    <a:p>
                      <a:pPr algn="l"/>
                      <a:r>
                        <a:rPr lang="en-US" dirty="0">
                          <a:latin typeface="Coolvetica"/>
                        </a:rPr>
                        <a:t>Actividades de ocio </a:t>
                      </a:r>
                      <a:endParaRPr lang="it-IT" dirty="0">
                        <a:latin typeface="Coolvetica"/>
                      </a:endParaRPr>
                    </a:p>
                  </a:txBody>
                  <a:tcPr anchor="ctr"/>
                </a:tc>
                <a:tc>
                  <a:txBody>
                    <a:bodyPr/>
                    <a:lstStyle/>
                    <a:p>
                      <a:pPr algn="l"/>
                      <a:r>
                        <a:rPr lang="en-US" dirty="0">
                          <a:latin typeface="Coolvetica"/>
                        </a:rPr>
                        <a:t>Actividades remuneradas</a:t>
                      </a:r>
                      <a:endParaRPr lang="it-IT" dirty="0">
                        <a:latin typeface="Coolvetica"/>
                      </a:endParaRPr>
                    </a:p>
                  </a:txBody>
                  <a:tcPr anchor="ctr"/>
                </a:tc>
                <a:extLst>
                  <a:ext uri="{0D108BD9-81ED-4DB2-BD59-A6C34878D82A}">
                    <a16:rowId xmlns:a16="http://schemas.microsoft.com/office/drawing/2014/main" val="3046975486"/>
                  </a:ext>
                </a:extLst>
              </a:tr>
              <a:tr h="440525">
                <a:tc>
                  <a:txBody>
                    <a:bodyPr/>
                    <a:lstStyle/>
                    <a:p>
                      <a:pPr algn="l"/>
                      <a:r>
                        <a:rPr lang="en-US" dirty="0">
                          <a:latin typeface="Coolvetica"/>
                        </a:rPr>
                        <a:t>Confíe en</a:t>
                      </a:r>
                      <a:endParaRPr lang="it-IT" dirty="0">
                        <a:latin typeface="Coolvetica"/>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oolvetica"/>
                        </a:rPr>
                        <a:t>Autodesprecio</a:t>
                      </a:r>
                      <a:endParaRPr lang="it-IT" dirty="0">
                        <a:latin typeface="Coolvetica"/>
                      </a:endParaRPr>
                    </a:p>
                  </a:txBody>
                  <a:tcPr anchor="ctr"/>
                </a:tc>
                <a:extLst>
                  <a:ext uri="{0D108BD9-81ED-4DB2-BD59-A6C34878D82A}">
                    <a16:rowId xmlns:a16="http://schemas.microsoft.com/office/drawing/2014/main" val="4177713132"/>
                  </a:ext>
                </a:extLst>
              </a:tr>
            </a:tbl>
          </a:graphicData>
        </a:graphic>
      </p:graphicFrame>
    </p:spTree>
    <p:extLst>
      <p:ext uri="{BB962C8B-B14F-4D97-AF65-F5344CB8AC3E}">
        <p14:creationId xmlns:p14="http://schemas.microsoft.com/office/powerpoint/2010/main" val="30824049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p14="http://schemas.microsoft.com/office/powerpoint/2010/main">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A2E2C-D0BB-D824-8E75-7846451D79E5}"/>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FA3192C8-DE4C-ED6E-33E6-D72A7D1BB1C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EB6FB26D-3CEB-E846-49D9-17A158887831}"/>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B0422FB7-1D13-1FF6-7AE2-3C95E3E61DDF}"/>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CC634FE8-4D7B-32CD-9BE1-2CA571A0BFA5}"/>
              </a:ext>
            </a:extLst>
          </p:cNvPr>
          <p:cNvPicPr/>
          <p:nvPr/>
        </p:nvPicPr>
        <p:blipFill>
          <a:blip r:embed="rId4"/>
          <a:stretch/>
        </p:blipFill>
        <p:spPr>
          <a:xfrm>
            <a:off x="8109000" y="5182560"/>
            <a:ext cx="1622880" cy="361440"/>
          </a:xfrm>
          <a:prstGeom prst="rect">
            <a:avLst/>
          </a:prstGeom>
          <a:noFill/>
          <a:ln w="0">
            <a:noFill/>
          </a:ln>
        </p:spPr>
      </p:pic>
      <p:sp>
        <p:nvSpPr>
          <p:cNvPr id="24" name="CuadroTexto 23">
            <a:extLst>
              <a:ext uri="{FF2B5EF4-FFF2-40B4-BE49-F238E27FC236}">
                <a16:creationId xmlns:a16="http://schemas.microsoft.com/office/drawing/2014/main" id="{5CCF8A0D-D966-8054-0E44-AE7F02B59F88}"/>
              </a:ext>
            </a:extLst>
          </p:cNvPr>
          <p:cNvSpPr txBox="1"/>
          <p:nvPr/>
        </p:nvSpPr>
        <p:spPr>
          <a:xfrm>
            <a:off x="856980" y="1086956"/>
            <a:ext cx="8531206" cy="2810129"/>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800" b="0" u="none" strike="noStrike" dirty="0">
                <a:solidFill>
                  <a:srgbClr val="000000"/>
                </a:solidFill>
                <a:uFillTx/>
                <a:latin typeface="Coolvetica"/>
                <a:ea typeface="Microsoft YaHei"/>
              </a:rPr>
              <a:t>Evitación de determinados ejercicios por insatisfacción corporal</a:t>
            </a:r>
          </a:p>
          <a:p>
            <a:pPr marL="285750" indent="-285750">
              <a:spcAft>
                <a:spcPts val="1200"/>
              </a:spcAft>
              <a:buFont typeface="Wingdings" panose="05000000000000000000" pitchFamily="2" charset="2"/>
              <a:buChar char="§"/>
            </a:pPr>
            <a:r>
              <a:rPr lang="en-US" sz="2800" dirty="0">
                <a:solidFill>
                  <a:srgbClr val="000000"/>
                </a:solidFill>
                <a:latin typeface="Coolvetica"/>
                <a:ea typeface="Microsoft YaHei"/>
              </a:rPr>
              <a:t>Ejercicio excesivo para "arreglar" defectos percibidos</a:t>
            </a:r>
          </a:p>
          <a:p>
            <a:pPr marL="285750" indent="-285750">
              <a:spcAft>
                <a:spcPts val="1200"/>
              </a:spcAft>
              <a:buFont typeface="Wingdings" panose="05000000000000000000" pitchFamily="2" charset="2"/>
              <a:buChar char="§"/>
            </a:pPr>
            <a:r>
              <a:rPr lang="en-US" sz="2800" b="0" u="none" strike="noStrike" dirty="0">
                <a:solidFill>
                  <a:srgbClr val="000000"/>
                </a:solidFill>
                <a:uFillTx/>
                <a:latin typeface="Coolvetica"/>
                <a:ea typeface="Microsoft YaHei"/>
              </a:rPr>
              <a:t>Dietas poco saludables o </a:t>
            </a:r>
            <a:r>
              <a:rPr lang="en-US" sz="2800" dirty="0">
                <a:solidFill>
                  <a:srgbClr val="000000"/>
                </a:solidFill>
                <a:latin typeface="Coolvetica"/>
                <a:ea typeface="Microsoft YaHei"/>
              </a:rPr>
              <a:t>restricción de alimentos</a:t>
            </a:r>
          </a:p>
          <a:p>
            <a:pPr marL="285750" indent="-285750">
              <a:spcAft>
                <a:spcPts val="1200"/>
              </a:spcAft>
              <a:buFont typeface="Wingdings" panose="05000000000000000000" pitchFamily="2" charset="2"/>
              <a:buChar char="§"/>
            </a:pPr>
            <a:r>
              <a:rPr lang="en-US" sz="2800" dirty="0">
                <a:solidFill>
                  <a:srgbClr val="000000"/>
                </a:solidFill>
                <a:latin typeface="Coolvetica"/>
                <a:ea typeface="Microsoft YaHei"/>
              </a:rPr>
              <a:t>Retraimiento</a:t>
            </a:r>
            <a:r>
              <a:rPr lang="en-US" sz="2800" b="0" u="none" strike="noStrike" dirty="0">
                <a:solidFill>
                  <a:srgbClr val="000000"/>
                </a:solidFill>
                <a:uFillTx/>
                <a:latin typeface="Coolvetica"/>
                <a:ea typeface="Microsoft YaHei"/>
              </a:rPr>
              <a:t> social </a:t>
            </a:r>
            <a:r>
              <a:rPr lang="en-US" sz="2800" dirty="0">
                <a:solidFill>
                  <a:srgbClr val="000000"/>
                </a:solidFill>
                <a:latin typeface="Coolvetica"/>
                <a:ea typeface="Microsoft YaHei"/>
              </a:rPr>
              <a:t>debido a la timidez por el aspecto físico</a:t>
            </a:r>
            <a:endParaRPr lang="en-US" sz="28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43877EC4-AE0E-5526-C352-FD735D966E34}"/>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Cuando la imagen corporal se vuelve tóxica</a:t>
            </a:r>
          </a:p>
        </p:txBody>
      </p:sp>
    </p:spTree>
    <p:extLst>
      <p:ext uri="{BB962C8B-B14F-4D97-AF65-F5344CB8AC3E}">
        <p14:creationId xmlns:p14="http://schemas.microsoft.com/office/powerpoint/2010/main" val="5462390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p14="http://schemas.microsoft.com/office/powerpoint/2010/main">
      <p:transition spd="slow">
        <p:fade/>
      </p:transition>
    </mc:Fallback>
  </mc:AlternateContent>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2423</TotalTime>
  <Words>6084</Words>
  <Application>Microsoft Office PowerPoint</Application>
  <PresentationFormat>Personalizzato</PresentationFormat>
  <Paragraphs>656</Paragraphs>
  <Slides>70</Slides>
  <Notes>70</Notes>
  <HiddenSlides>3</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70</vt:i4>
      </vt:variant>
    </vt:vector>
  </HeadingPairs>
  <TitlesOfParts>
    <vt:vector size="78" baseType="lpstr">
      <vt:lpstr>Aptos</vt:lpstr>
      <vt:lpstr>Arial</vt:lpstr>
      <vt:lpstr>Coolvetica</vt:lpstr>
      <vt:lpstr>Courier New</vt:lpstr>
      <vt:lpstr>Symbol</vt:lpstr>
      <vt:lpstr>Times New Roman</vt:lpstr>
      <vt:lpstr>Wingdings</vt:lpstr>
      <vt:lpstr>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subject/>
  <dc:creator>Dell</dc:creator>
  <cp:keywords>, docId:3900C26CBB746833FBE4F481AEEE089D</cp:keywords>
  <dc:description/>
  <cp:lastModifiedBy>Marzia PP Boto</cp:lastModifiedBy>
  <cp:revision>152</cp:revision>
  <dcterms:created xsi:type="dcterms:W3CDTF">2025-02-21T17:30:07Z</dcterms:created>
  <dcterms:modified xsi:type="dcterms:W3CDTF">2025-04-28T14:03:40Z</dcterms:modified>
  <dc:language>en-US</dc:language>
</cp:coreProperties>
</file>